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1"/>
    <p:sldMasterId id="2147483698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290" r:id="rId5"/>
    <p:sldId id="284" r:id="rId6"/>
    <p:sldId id="309" r:id="rId7"/>
    <p:sldId id="310" r:id="rId8"/>
    <p:sldId id="331" r:id="rId9"/>
    <p:sldId id="312" r:id="rId10"/>
    <p:sldId id="311" r:id="rId11"/>
    <p:sldId id="336" r:id="rId12"/>
    <p:sldId id="332" r:id="rId13"/>
    <p:sldId id="333" r:id="rId14"/>
    <p:sldId id="323" r:id="rId15"/>
    <p:sldId id="325" r:id="rId16"/>
    <p:sldId id="334" r:id="rId17"/>
    <p:sldId id="326" r:id="rId18"/>
    <p:sldId id="327" r:id="rId19"/>
    <p:sldId id="328" r:id="rId20"/>
    <p:sldId id="335" r:id="rId21"/>
    <p:sldId id="330" r:id="rId22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14"/>
    <p:restoredTop sz="89436"/>
  </p:normalViewPr>
  <p:slideViewPr>
    <p:cSldViewPr snapToGrid="0" snapToObjects="1">
      <p:cViewPr varScale="1">
        <p:scale>
          <a:sx n="134" d="100"/>
          <a:sy n="134" d="100"/>
        </p:scale>
        <p:origin x="200" y="576"/>
      </p:cViewPr>
      <p:guideLst/>
    </p:cSldViewPr>
  </p:slideViewPr>
  <p:outlineViewPr>
    <p:cViewPr>
      <p:scale>
        <a:sx n="33" d="100"/>
        <a:sy n="33" d="100"/>
      </p:scale>
      <p:origin x="0" y="-3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424429-8287-054F-A6E9-33BC8E8E2C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AB97A-48CB-2D43-AFBE-96DE6B8E3A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17AF2-3590-CC49-8E32-8197189ACC13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83ED6-26BB-2041-9344-9357632898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FC768-0D55-A349-BE2A-86BD1440E2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31C2B-6D57-0846-9E4B-38C4A4AD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97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355E6-D363-2844-8690-9F4BABEE6A79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4DD8F-5D7C-1C45-93E6-5C9DA915A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9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27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62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4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0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9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08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3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59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4DD8F-5D7C-1C45-93E6-5C9DA915AC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1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19C9AB-4132-FB46-A710-430692D439E7}"/>
              </a:ext>
            </a:extLst>
          </p:cNvPr>
          <p:cNvSpPr/>
          <p:nvPr userDrawn="1"/>
        </p:nvSpPr>
        <p:spPr>
          <a:xfrm>
            <a:off x="3488267" y="0"/>
            <a:ext cx="1972732" cy="491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5C9C7BA6-F0F9-EE4F-AC86-DEEFFA4F0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507" y="59721"/>
            <a:ext cx="1732557" cy="3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7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91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0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39A8-10A4-1344-AAC3-4A9A8BCFC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6CF4E-C960-A040-9997-0B76838BA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AD7DB-DA66-F14E-98AC-B6C14003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A6B9-2B81-5A43-B7F2-ACAF9FEF9E40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4B5E4-AA3F-8744-8110-50CFA9D7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850BD-35A7-184B-93C4-8F0513A7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17D-BE4C-D345-912C-6BC58C7A91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AA9F3B-460B-D045-A7A7-C40175CCC8FE}"/>
              </a:ext>
            </a:extLst>
          </p:cNvPr>
          <p:cNvSpPr/>
          <p:nvPr userDrawn="1"/>
        </p:nvSpPr>
        <p:spPr>
          <a:xfrm>
            <a:off x="3488267" y="0"/>
            <a:ext cx="1972732" cy="491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361474F-8C5B-4741-AE75-8F86EBA81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507" y="59721"/>
            <a:ext cx="1732557" cy="3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45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DBBD-D89B-A441-AAFB-E1D37B58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5116-5B16-A44A-8136-596F8139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A4A2F-CB6C-CB49-9989-0F57FDA1C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A6B9-2B81-5A43-B7F2-ACAF9FEF9E40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EECD6-EFF8-524C-81FA-3D33892B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796EB-DC73-E645-A870-5A08526C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776D7-D11B-5949-AA12-15A7B315D5DC}"/>
              </a:ext>
            </a:extLst>
          </p:cNvPr>
          <p:cNvSpPr/>
          <p:nvPr userDrawn="1"/>
        </p:nvSpPr>
        <p:spPr>
          <a:xfrm>
            <a:off x="3488267" y="0"/>
            <a:ext cx="1972732" cy="491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837FE88-7A9E-5C45-9389-D8E5B402D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507" y="59721"/>
            <a:ext cx="1732557" cy="3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1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7F41-0FDB-0A4E-94EE-8D968D58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C3225-3092-C84B-9B41-5018FAA4E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34ECF-4467-5D4B-AF7B-C5848EC5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A6B9-2B81-5A43-B7F2-ACAF9FEF9E40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600F4-4BB3-714C-8712-51AB6D90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BE3C3-2F7A-864D-B214-A27CE3E3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17D-BE4C-D345-912C-6BC58C7A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44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7688-878E-8044-9EDF-6471F940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46B1A-CC0B-CE4F-BF90-8934AD51C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63BB6-C671-0B4C-A9E1-1394FAC5C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859DE-E904-0349-BD1A-6E17A9F2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FC11F-2C3F-B84F-9C8A-47E21171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63DFD-F3DD-AE43-A110-4245B392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5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5567-D289-694C-940F-9B32C0B7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96330-52BF-9D4C-B7C1-1A7199716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F85DA-E93F-2646-B68D-A7F87676C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6C1EB-C0EE-3343-B258-66F2497EC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1E3FB-153E-4548-BEA6-B6790D9E3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E917F-0AE6-4341-9161-93CFF728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A6B9-2B81-5A43-B7F2-ACAF9FEF9E40}" type="datetimeFigureOut">
              <a:rPr lang="en-US" smtClean="0"/>
              <a:t>6/18/19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DD474-C315-EA47-BF74-E36FE2FA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A8065A-CC9D-A04D-B8BA-5B2E9302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17D-BE4C-D345-912C-6BC58C7A9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85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D999-51AF-5F40-B610-D560A81E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56B9F-2E6E-244B-91B1-47B8FF52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A6B9-2B81-5A43-B7F2-ACAF9FEF9E40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A753B-F5A4-5F4C-94D2-4AB35A84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D7DF1-1D5B-C448-AB4A-FCC418B8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1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2BF773-109F-E446-8A92-192989EF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DA5D2-0F68-2A44-BCD9-08DF5C47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BF2CC-8495-004E-8C7B-CCB7FE19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DCDA1A-C8A3-B54F-B178-DDEB24FE803F}"/>
              </a:ext>
            </a:extLst>
          </p:cNvPr>
          <p:cNvSpPr txBox="1">
            <a:spLocks/>
          </p:cNvSpPr>
          <p:nvPr userDrawn="1"/>
        </p:nvSpPr>
        <p:spPr>
          <a:xfrm>
            <a:off x="7950200" y="5296959"/>
            <a:ext cx="5651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A500E4-CB0A-C443-B35D-FD0AC2292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3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7391"/>
            <a:ext cx="7886700" cy="781516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</p:spPr>
        <p:txBody>
          <a:bodyPr/>
          <a:lstStyle>
            <a:lvl1pPr marL="171450" indent="-171450">
              <a:buClr>
                <a:srgbClr val="0070C0"/>
              </a:buClr>
              <a:buFont typeface="Helvetica" pitchFamily="2" charset="0"/>
              <a:buChar char="‣"/>
              <a:defRPr/>
            </a:lvl1pPr>
            <a:lvl2pPr marL="514350" indent="-171450">
              <a:buClr>
                <a:schemeClr val="tx1">
                  <a:lumMod val="50000"/>
                  <a:lumOff val="50000"/>
                </a:schemeClr>
              </a:buClr>
              <a:buFont typeface="Helvetica" pitchFamily="2" charset="0"/>
              <a:buChar char="-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83484F-5BDC-1643-97D3-BEBE6AE52313}"/>
              </a:ext>
            </a:extLst>
          </p:cNvPr>
          <p:cNvSpPr/>
          <p:nvPr userDrawn="1"/>
        </p:nvSpPr>
        <p:spPr>
          <a:xfrm>
            <a:off x="3488267" y="0"/>
            <a:ext cx="1972732" cy="491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30AFFE98-23EF-8A46-ACF1-4D9BECC40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507" y="59721"/>
            <a:ext cx="1732557" cy="3317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F757E-4118-9348-B780-D891F6B2F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0200" y="5296959"/>
            <a:ext cx="5651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0D97-7633-EB48-A418-49EE0AA6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62F3A-3E4D-EE47-817C-9C4E7FF35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D3057-4FD6-434A-B111-A11D1C0FB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E2505-8555-7045-A55D-30352001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7CC2-A51D-5241-A4BD-5E765C53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DE75D-6636-884B-88C0-4094D17B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4267-DA45-C94F-BAB6-C5EC7151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2FB72E-8EB3-4F4C-B4A2-F1B2C7473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5C712-B07A-404F-AEEC-D1B1D611A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6F0AC-4C00-5246-971B-E0822A86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B9B50-AFEC-3340-BD21-EA624DF9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4822F-E362-3E47-892F-E67E8EBE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0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E488-553E-3847-A3AD-70B2824C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9017-1185-0A43-B51D-17ED1EC6F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984DC-C399-294F-8282-D896E5D8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4603-E757-4240-92B5-67DFB95B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1B7A3-5EB7-4548-9546-79A7329C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14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00D8ED-4357-E648-9777-0BA3F6DBC3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DCE8A-2B6E-414D-84BD-DD175A0D2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00FF4-7D1D-5C48-BE4F-5F36091B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354FB-4FD7-314D-881C-4E65513C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82038-86EF-4E4F-B47A-F1220BCA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0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7391"/>
            <a:ext cx="7886700" cy="781516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</p:spPr>
        <p:txBody>
          <a:bodyPr/>
          <a:lstStyle>
            <a:lvl1pPr marL="171450" indent="-171450">
              <a:buClr>
                <a:srgbClr val="0070C0"/>
              </a:buClr>
              <a:buFont typeface="Helvetica" pitchFamily="2" charset="0"/>
              <a:buChar char="‣"/>
              <a:defRPr/>
            </a:lvl1pPr>
            <a:lvl2pPr marL="514350" indent="-171450">
              <a:buClr>
                <a:schemeClr val="tx1">
                  <a:lumMod val="50000"/>
                  <a:lumOff val="50000"/>
                </a:schemeClr>
              </a:buClr>
              <a:buFont typeface="Helvetica" pitchFamily="2" charset="0"/>
              <a:buChar char="-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83484F-5BDC-1643-97D3-BEBE6AE52313}"/>
              </a:ext>
            </a:extLst>
          </p:cNvPr>
          <p:cNvSpPr/>
          <p:nvPr userDrawn="1"/>
        </p:nvSpPr>
        <p:spPr>
          <a:xfrm>
            <a:off x="3488267" y="0"/>
            <a:ext cx="1972732" cy="491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30AFFE98-23EF-8A46-ACF1-4D9BECC40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507" y="59721"/>
            <a:ext cx="1732557" cy="3317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6F80B-DAB4-A746-8429-72D184A60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0200" y="5296959"/>
            <a:ext cx="5651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10D397-3FDB-DD43-B8D8-81321AC45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0200" y="5296959"/>
            <a:ext cx="5651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5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8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2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C6FB82-3584-0043-AEE1-EE93D2929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0200" y="5296959"/>
            <a:ext cx="5651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9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339B75-6A91-F447-8DC3-28386B8B23B7}"/>
              </a:ext>
            </a:extLst>
          </p:cNvPr>
          <p:cNvSpPr txBox="1">
            <a:spLocks/>
          </p:cNvSpPr>
          <p:nvPr userDrawn="1"/>
        </p:nvSpPr>
        <p:spPr>
          <a:xfrm>
            <a:off x="7950200" y="5296959"/>
            <a:ext cx="5651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A500E4-CB0A-C443-B35D-FD0AC2292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9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6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0200" y="5296959"/>
            <a:ext cx="5651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0E03683-F119-E545-9530-C43A34086028}"/>
              </a:ext>
            </a:extLst>
          </p:cNvPr>
          <p:cNvSpPr txBox="1">
            <a:spLocks/>
          </p:cNvSpPr>
          <p:nvPr userDrawn="1"/>
        </p:nvSpPr>
        <p:spPr>
          <a:xfrm>
            <a:off x="6409267" y="5296958"/>
            <a:ext cx="146473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Summer Term 2019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F6FE951-8B20-9841-97AA-736800218257}"/>
              </a:ext>
            </a:extLst>
          </p:cNvPr>
          <p:cNvSpPr txBox="1">
            <a:spLocks/>
          </p:cNvSpPr>
          <p:nvPr userDrawn="1"/>
        </p:nvSpPr>
        <p:spPr>
          <a:xfrm>
            <a:off x="3175000" y="5296958"/>
            <a:ext cx="271780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Programming Distributed Systems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563111-5FBE-474C-9019-7082DA0F1A9C}"/>
              </a:ext>
            </a:extLst>
          </p:cNvPr>
          <p:cNvSpPr txBox="1">
            <a:spLocks/>
          </p:cNvSpPr>
          <p:nvPr userDrawn="1"/>
        </p:nvSpPr>
        <p:spPr>
          <a:xfrm>
            <a:off x="656167" y="5296957"/>
            <a:ext cx="13758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70C0"/>
                </a:solidFill>
              </a:rPr>
              <a:t>Annette </a:t>
            </a:r>
            <a:r>
              <a:rPr lang="en-US" dirty="0" err="1">
                <a:solidFill>
                  <a:srgbClr val="0070C0"/>
                </a:solidFill>
              </a:rPr>
              <a:t>Bieniusa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F9DD75-E19A-1141-AD72-30D11F03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2B2AF-D17F-5747-8AB7-34856EC47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88AB-5E54-DC4A-A7EF-86594065DE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5A6B9-2B81-5A43-B7F2-ACAF9FEF9E40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0BBAB-DFD3-B64C-AAE7-535A21D5F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2D9EE-A78D-6149-B764-1A7D216A9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500E4-CB0A-C443-B35D-FD0AC229237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28DA58F-F541-C044-85A0-2971811FA933}"/>
              </a:ext>
            </a:extLst>
          </p:cNvPr>
          <p:cNvSpPr txBox="1">
            <a:spLocks/>
          </p:cNvSpPr>
          <p:nvPr userDrawn="1"/>
        </p:nvSpPr>
        <p:spPr>
          <a:xfrm>
            <a:off x="6409267" y="5296958"/>
            <a:ext cx="146473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Summer Term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6D97B9-034D-1A4A-9A8C-E0A8CA0732A9}"/>
              </a:ext>
            </a:extLst>
          </p:cNvPr>
          <p:cNvSpPr txBox="1">
            <a:spLocks/>
          </p:cNvSpPr>
          <p:nvPr userDrawn="1"/>
        </p:nvSpPr>
        <p:spPr>
          <a:xfrm>
            <a:off x="3175000" y="5296958"/>
            <a:ext cx="271780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Programming Distributed Systems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597BCAD-AAB1-4C4A-BD61-2F11288148E5}"/>
              </a:ext>
            </a:extLst>
          </p:cNvPr>
          <p:cNvSpPr txBox="1">
            <a:spLocks/>
          </p:cNvSpPr>
          <p:nvPr userDrawn="1"/>
        </p:nvSpPr>
        <p:spPr>
          <a:xfrm>
            <a:off x="656167" y="5296957"/>
            <a:ext cx="13758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rgbClr val="0070C0"/>
                </a:solidFill>
              </a:rPr>
              <a:t>Burcu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Kulahcioglu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Ozkan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5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D1A0-AA4E-6646-9DD2-A196CBC40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1578770"/>
            <a:ext cx="6858000" cy="1274498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Systematic Testing of Distributed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30390-209D-4D44-9388-9361DA73141A}"/>
              </a:ext>
            </a:extLst>
          </p:cNvPr>
          <p:cNvSpPr txBox="1"/>
          <p:nvPr/>
        </p:nvSpPr>
        <p:spPr>
          <a:xfrm>
            <a:off x="3335867" y="3048000"/>
            <a:ext cx="2227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Burcu</a:t>
            </a:r>
            <a:r>
              <a:rPr lang="en-US" sz="1600" dirty="0"/>
              <a:t> </a:t>
            </a:r>
            <a:r>
              <a:rPr lang="en-US" sz="1600" dirty="0" err="1"/>
              <a:t>Kulahcioglu</a:t>
            </a:r>
            <a:r>
              <a:rPr lang="en-US" sz="1600" dirty="0"/>
              <a:t> </a:t>
            </a:r>
            <a:r>
              <a:rPr lang="en-US" sz="1600" dirty="0" err="1"/>
              <a:t>Ozkan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6A330-FAA3-5C4B-B8AF-B00E501550D2}"/>
              </a:ext>
            </a:extLst>
          </p:cNvPr>
          <p:cNvSpPr txBox="1"/>
          <p:nvPr/>
        </p:nvSpPr>
        <p:spPr>
          <a:xfrm>
            <a:off x="3513666" y="3750734"/>
            <a:ext cx="1642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TU Kaiserslautern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20861-B39E-F844-9707-804EA9DCD83B}"/>
              </a:ext>
            </a:extLst>
          </p:cNvPr>
          <p:cNvSpPr txBox="1"/>
          <p:nvPr/>
        </p:nvSpPr>
        <p:spPr>
          <a:xfrm>
            <a:off x="3479686" y="4538134"/>
            <a:ext cx="1817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Summer Term 2019</a:t>
            </a:r>
          </a:p>
        </p:txBody>
      </p:sp>
    </p:spTree>
    <p:extLst>
      <p:ext uri="{BB962C8B-B14F-4D97-AF65-F5344CB8AC3E}">
        <p14:creationId xmlns:p14="http://schemas.microsoft.com/office/powerpoint/2010/main" val="403320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F64C1-2E9A-F041-A916-60E29C4E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10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BDF843-3602-A149-966D-843FD7067C2D}"/>
              </a:ext>
            </a:extLst>
          </p:cNvPr>
          <p:cNvGrpSpPr/>
          <p:nvPr/>
        </p:nvGrpSpPr>
        <p:grpSpPr>
          <a:xfrm>
            <a:off x="4841483" y="1721720"/>
            <a:ext cx="2993091" cy="1420167"/>
            <a:chOff x="628650" y="2049174"/>
            <a:chExt cx="4332234" cy="216636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2F88C8B-FCFC-F445-A281-997540082AAC}"/>
                </a:ext>
              </a:extLst>
            </p:cNvPr>
            <p:cNvCxnSpPr>
              <a:cxnSpLocks/>
            </p:cNvCxnSpPr>
            <p:nvPr/>
          </p:nvCxnSpPr>
          <p:spPr>
            <a:xfrm>
              <a:off x="3222158" y="2772613"/>
              <a:ext cx="947426" cy="409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88413B-9CE8-A747-95C1-6CCE166BF1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1333" y="2634903"/>
              <a:ext cx="610486" cy="4271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283F1C-6A4D-424D-8CD7-96C3276EFB8E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51" y="3317521"/>
              <a:ext cx="2254521" cy="381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D3DE02-4538-7C4A-8050-659E18184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4857" y="2059582"/>
              <a:ext cx="410798" cy="5753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FC1431-2DA3-3F46-9356-385920050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0535" y="2870719"/>
              <a:ext cx="410798" cy="5753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9C4049-B7FD-6F43-8449-348CAF77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1346" y="2802369"/>
              <a:ext cx="410798" cy="5753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12DD8E-8E10-9244-AF43-4A5A6E134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3893" y="3442563"/>
              <a:ext cx="446991" cy="461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62150A-3F7A-3C44-8424-3B03C440A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509" y="3490327"/>
              <a:ext cx="446991" cy="461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93E76-487E-614F-8D53-FC7A918F8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0227" y="3490327"/>
              <a:ext cx="446991" cy="4619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474E3C-02DF-1041-B9D2-F9E3E2F0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7988" y="3496595"/>
              <a:ext cx="446991" cy="4619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0C843A-8DFB-714C-AF63-5E8D74C88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1654" y="3443268"/>
              <a:ext cx="446991" cy="46193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2F5D1D-423B-8A45-AC11-BF8AC17F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9452" y="2049174"/>
              <a:ext cx="446991" cy="46193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DB042A-581A-D740-BFDF-60B0562FA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213" y="2049879"/>
              <a:ext cx="446991" cy="4619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28AE30-CA3A-444A-8ECB-E92041A07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650" y="3490327"/>
              <a:ext cx="446991" cy="4619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905E16-38FB-134F-AB06-A978B73EA3F5}"/>
                </a:ext>
              </a:extLst>
            </p:cNvPr>
            <p:cNvSpPr txBox="1"/>
            <p:nvPr/>
          </p:nvSpPr>
          <p:spPr>
            <a:xfrm>
              <a:off x="708850" y="3907762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B2A063-CE37-7448-A508-A5F4B55D0D83}"/>
                </a:ext>
              </a:extLst>
            </p:cNvPr>
            <p:cNvSpPr/>
            <p:nvPr/>
          </p:nvSpPr>
          <p:spPr>
            <a:xfrm>
              <a:off x="1036806" y="3907761"/>
              <a:ext cx="2744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B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7FF051-E147-BF44-82BF-2B914B76946E}"/>
                </a:ext>
              </a:extLst>
            </p:cNvPr>
            <p:cNvSpPr/>
            <p:nvPr/>
          </p:nvSpPr>
          <p:spPr>
            <a:xfrm>
              <a:off x="1396370" y="3907761"/>
              <a:ext cx="2744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C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1FA62D-15BA-EB4F-B814-9F1B2A495F12}"/>
                </a:ext>
              </a:extLst>
            </p:cNvPr>
            <p:cNvSpPr/>
            <p:nvPr/>
          </p:nvSpPr>
          <p:spPr>
            <a:xfrm>
              <a:off x="1788525" y="3895728"/>
              <a:ext cx="2744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CAA619-1D3C-6942-A46C-47BC2DA723AD}"/>
                </a:ext>
              </a:extLst>
            </p:cNvPr>
            <p:cNvSpPr txBox="1"/>
            <p:nvPr/>
          </p:nvSpPr>
          <p:spPr>
            <a:xfrm>
              <a:off x="4242782" y="3904497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ACD34A-E6B0-964D-B15A-9D7D8F73349F}"/>
                </a:ext>
              </a:extLst>
            </p:cNvPr>
            <p:cNvSpPr/>
            <p:nvPr/>
          </p:nvSpPr>
          <p:spPr>
            <a:xfrm>
              <a:off x="4570738" y="3904496"/>
              <a:ext cx="2744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BC59A2-D502-B541-B9FA-DD1A45F86C5F}"/>
                </a:ext>
              </a:extLst>
            </p:cNvPr>
            <p:cNvSpPr txBox="1"/>
            <p:nvPr/>
          </p:nvSpPr>
          <p:spPr>
            <a:xfrm>
              <a:off x="2913466" y="2455872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0EEF50-A5C0-0644-9DED-1F8D4C27F9B5}"/>
                </a:ext>
              </a:extLst>
            </p:cNvPr>
            <p:cNvSpPr/>
            <p:nvPr/>
          </p:nvSpPr>
          <p:spPr>
            <a:xfrm>
              <a:off x="3241422" y="2455873"/>
              <a:ext cx="27443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F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BC81A126-5EC7-6D4E-9607-296602F797FA}"/>
              </a:ext>
            </a:extLst>
          </p:cNvPr>
          <p:cNvSpPr txBox="1">
            <a:spLocks/>
          </p:cNvSpPr>
          <p:nvPr/>
        </p:nvSpPr>
        <p:spPr>
          <a:xfrm>
            <a:off x="628650" y="64565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Partial Order Reduction for Distributed Systems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A05AAC-F771-0741-AD79-90D2C4E174EA}"/>
              </a:ext>
            </a:extLst>
          </p:cNvPr>
          <p:cNvGrpSpPr/>
          <p:nvPr/>
        </p:nvGrpSpPr>
        <p:grpSpPr>
          <a:xfrm>
            <a:off x="1398668" y="1721720"/>
            <a:ext cx="2589679" cy="1550894"/>
            <a:chOff x="5925671" y="3648635"/>
            <a:chExt cx="2589679" cy="155089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D8DBE9-B0F5-334E-A36F-88DEEBFCB72A}"/>
                </a:ext>
              </a:extLst>
            </p:cNvPr>
            <p:cNvSpPr/>
            <p:nvPr/>
          </p:nvSpPr>
          <p:spPr>
            <a:xfrm>
              <a:off x="5934635" y="3648635"/>
              <a:ext cx="2580715" cy="1532965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14AA611-5840-4C44-A7E2-32CF0C7E6257}"/>
                </a:ext>
              </a:extLst>
            </p:cNvPr>
            <p:cNvSpPr/>
            <p:nvPr/>
          </p:nvSpPr>
          <p:spPr>
            <a:xfrm>
              <a:off x="5925671" y="3666565"/>
              <a:ext cx="700219" cy="560190"/>
            </a:xfrm>
            <a:custGeom>
              <a:avLst/>
              <a:gdLst>
                <a:gd name="connsiteX0" fmla="*/ 0 w 700219"/>
                <a:gd name="connsiteY0" fmla="*/ 546847 h 560190"/>
                <a:gd name="connsiteX1" fmla="*/ 251011 w 700219"/>
                <a:gd name="connsiteY1" fmla="*/ 546847 h 560190"/>
                <a:gd name="connsiteX2" fmla="*/ 385482 w 700219"/>
                <a:gd name="connsiteY2" fmla="*/ 484094 h 560190"/>
                <a:gd name="connsiteX3" fmla="*/ 430305 w 700219"/>
                <a:gd name="connsiteY3" fmla="*/ 439270 h 560190"/>
                <a:gd name="connsiteX4" fmla="*/ 546847 w 700219"/>
                <a:gd name="connsiteY4" fmla="*/ 340659 h 560190"/>
                <a:gd name="connsiteX5" fmla="*/ 573741 w 700219"/>
                <a:gd name="connsiteY5" fmla="*/ 304800 h 560190"/>
                <a:gd name="connsiteX6" fmla="*/ 609600 w 700219"/>
                <a:gd name="connsiteY6" fmla="*/ 268941 h 560190"/>
                <a:gd name="connsiteX7" fmla="*/ 654423 w 700219"/>
                <a:gd name="connsiteY7" fmla="*/ 206188 h 560190"/>
                <a:gd name="connsiteX8" fmla="*/ 672353 w 700219"/>
                <a:gd name="connsiteY8" fmla="*/ 188259 h 560190"/>
                <a:gd name="connsiteX9" fmla="*/ 699247 w 700219"/>
                <a:gd name="connsiteY9" fmla="*/ 98611 h 560190"/>
                <a:gd name="connsiteX10" fmla="*/ 699247 w 700219"/>
                <a:gd name="connsiteY10" fmla="*/ 0 h 56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0219" h="560190">
                  <a:moveTo>
                    <a:pt x="0" y="546847"/>
                  </a:moveTo>
                  <a:cubicBezTo>
                    <a:pt x="98626" y="560935"/>
                    <a:pt x="119899" y="567994"/>
                    <a:pt x="251011" y="546847"/>
                  </a:cubicBezTo>
                  <a:cubicBezTo>
                    <a:pt x="275395" y="542914"/>
                    <a:pt x="357152" y="506758"/>
                    <a:pt x="385482" y="484094"/>
                  </a:cubicBezTo>
                  <a:cubicBezTo>
                    <a:pt x="401982" y="470894"/>
                    <a:pt x="414073" y="452797"/>
                    <a:pt x="430305" y="439270"/>
                  </a:cubicBezTo>
                  <a:cubicBezTo>
                    <a:pt x="520247" y="364318"/>
                    <a:pt x="468415" y="427805"/>
                    <a:pt x="546847" y="340659"/>
                  </a:cubicBezTo>
                  <a:cubicBezTo>
                    <a:pt x="556842" y="329553"/>
                    <a:pt x="563902" y="316044"/>
                    <a:pt x="573741" y="304800"/>
                  </a:cubicBezTo>
                  <a:cubicBezTo>
                    <a:pt x="584872" y="292078"/>
                    <a:pt x="598469" y="281663"/>
                    <a:pt x="609600" y="268941"/>
                  </a:cubicBezTo>
                  <a:cubicBezTo>
                    <a:pt x="668507" y="201619"/>
                    <a:pt x="609783" y="261987"/>
                    <a:pt x="654423" y="206188"/>
                  </a:cubicBezTo>
                  <a:cubicBezTo>
                    <a:pt x="659703" y="199588"/>
                    <a:pt x="666376" y="194235"/>
                    <a:pt x="672353" y="188259"/>
                  </a:cubicBezTo>
                  <a:cubicBezTo>
                    <a:pt x="675127" y="179938"/>
                    <a:pt x="698118" y="115544"/>
                    <a:pt x="699247" y="98611"/>
                  </a:cubicBezTo>
                  <a:cubicBezTo>
                    <a:pt x="701434" y="65813"/>
                    <a:pt x="699247" y="32870"/>
                    <a:pt x="69924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8360A8F-EAA1-CB48-A864-F01A6465FB11}"/>
                </a:ext>
              </a:extLst>
            </p:cNvPr>
            <p:cNvSpPr/>
            <p:nvPr/>
          </p:nvSpPr>
          <p:spPr>
            <a:xfrm>
              <a:off x="6373906" y="4078941"/>
              <a:ext cx="349623" cy="1075765"/>
            </a:xfrm>
            <a:custGeom>
              <a:avLst/>
              <a:gdLst>
                <a:gd name="connsiteX0" fmla="*/ 0 w 349623"/>
                <a:gd name="connsiteY0" fmla="*/ 0 h 1013012"/>
                <a:gd name="connsiteX1" fmla="*/ 71718 w 349623"/>
                <a:gd name="connsiteY1" fmla="*/ 8965 h 1013012"/>
                <a:gd name="connsiteX2" fmla="*/ 107576 w 349623"/>
                <a:gd name="connsiteY2" fmla="*/ 62753 h 1013012"/>
                <a:gd name="connsiteX3" fmla="*/ 125506 w 349623"/>
                <a:gd name="connsiteY3" fmla="*/ 80682 h 1013012"/>
                <a:gd name="connsiteX4" fmla="*/ 134470 w 349623"/>
                <a:gd name="connsiteY4" fmla="*/ 125506 h 1013012"/>
                <a:gd name="connsiteX5" fmla="*/ 152400 w 349623"/>
                <a:gd name="connsiteY5" fmla="*/ 170330 h 1013012"/>
                <a:gd name="connsiteX6" fmla="*/ 161365 w 349623"/>
                <a:gd name="connsiteY6" fmla="*/ 268941 h 1013012"/>
                <a:gd name="connsiteX7" fmla="*/ 179294 w 349623"/>
                <a:gd name="connsiteY7" fmla="*/ 358588 h 1013012"/>
                <a:gd name="connsiteX8" fmla="*/ 197223 w 349623"/>
                <a:gd name="connsiteY8" fmla="*/ 439271 h 1013012"/>
                <a:gd name="connsiteX9" fmla="*/ 215153 w 349623"/>
                <a:gd name="connsiteY9" fmla="*/ 466165 h 1013012"/>
                <a:gd name="connsiteX10" fmla="*/ 224118 w 349623"/>
                <a:gd name="connsiteY10" fmla="*/ 493059 h 1013012"/>
                <a:gd name="connsiteX11" fmla="*/ 259976 w 349623"/>
                <a:gd name="connsiteY11" fmla="*/ 555812 h 1013012"/>
                <a:gd name="connsiteX12" fmla="*/ 268941 w 349623"/>
                <a:gd name="connsiteY12" fmla="*/ 591671 h 1013012"/>
                <a:gd name="connsiteX13" fmla="*/ 304800 w 349623"/>
                <a:gd name="connsiteY13" fmla="*/ 654424 h 1013012"/>
                <a:gd name="connsiteX14" fmla="*/ 313765 w 349623"/>
                <a:gd name="connsiteY14" fmla="*/ 690282 h 1013012"/>
                <a:gd name="connsiteX15" fmla="*/ 340659 w 349623"/>
                <a:gd name="connsiteY15" fmla="*/ 762000 h 1013012"/>
                <a:gd name="connsiteX16" fmla="*/ 349623 w 349623"/>
                <a:gd name="connsiteY16" fmla="*/ 806824 h 1013012"/>
                <a:gd name="connsiteX17" fmla="*/ 340659 w 349623"/>
                <a:gd name="connsiteY17" fmla="*/ 959224 h 1013012"/>
                <a:gd name="connsiteX18" fmla="*/ 322729 w 349623"/>
                <a:gd name="connsiteY18" fmla="*/ 1013012 h 101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23" h="1013012">
                  <a:moveTo>
                    <a:pt x="0" y="0"/>
                  </a:moveTo>
                  <a:cubicBezTo>
                    <a:pt x="23906" y="2988"/>
                    <a:pt x="49076" y="732"/>
                    <a:pt x="71718" y="8965"/>
                  </a:cubicBezTo>
                  <a:cubicBezTo>
                    <a:pt x="106709" y="21689"/>
                    <a:pt x="93548" y="39373"/>
                    <a:pt x="107576" y="62753"/>
                  </a:cubicBezTo>
                  <a:cubicBezTo>
                    <a:pt x="111925" y="70001"/>
                    <a:pt x="119529" y="74706"/>
                    <a:pt x="125506" y="80682"/>
                  </a:cubicBezTo>
                  <a:cubicBezTo>
                    <a:pt x="128494" y="95623"/>
                    <a:pt x="130092" y="110911"/>
                    <a:pt x="134470" y="125506"/>
                  </a:cubicBezTo>
                  <a:cubicBezTo>
                    <a:pt x="139094" y="140920"/>
                    <a:pt x="149434" y="154513"/>
                    <a:pt x="152400" y="170330"/>
                  </a:cubicBezTo>
                  <a:cubicBezTo>
                    <a:pt x="158483" y="202771"/>
                    <a:pt x="157509" y="236161"/>
                    <a:pt x="161365" y="268941"/>
                  </a:cubicBezTo>
                  <a:cubicBezTo>
                    <a:pt x="167954" y="324949"/>
                    <a:pt x="168903" y="311829"/>
                    <a:pt x="179294" y="358588"/>
                  </a:cubicBezTo>
                  <a:cubicBezTo>
                    <a:pt x="181256" y="367417"/>
                    <a:pt x="192180" y="427504"/>
                    <a:pt x="197223" y="439271"/>
                  </a:cubicBezTo>
                  <a:cubicBezTo>
                    <a:pt x="201467" y="449174"/>
                    <a:pt x="210334" y="456528"/>
                    <a:pt x="215153" y="466165"/>
                  </a:cubicBezTo>
                  <a:cubicBezTo>
                    <a:pt x="219379" y="474617"/>
                    <a:pt x="220396" y="484373"/>
                    <a:pt x="224118" y="493059"/>
                  </a:cubicBezTo>
                  <a:cubicBezTo>
                    <a:pt x="237767" y="524908"/>
                    <a:pt x="241969" y="528801"/>
                    <a:pt x="259976" y="555812"/>
                  </a:cubicBezTo>
                  <a:cubicBezTo>
                    <a:pt x="262964" y="567765"/>
                    <a:pt x="264615" y="580135"/>
                    <a:pt x="268941" y="591671"/>
                  </a:cubicBezTo>
                  <a:cubicBezTo>
                    <a:pt x="278691" y="617672"/>
                    <a:pt x="289935" y="632128"/>
                    <a:pt x="304800" y="654424"/>
                  </a:cubicBezTo>
                  <a:cubicBezTo>
                    <a:pt x="307788" y="666377"/>
                    <a:pt x="309869" y="678594"/>
                    <a:pt x="313765" y="690282"/>
                  </a:cubicBezTo>
                  <a:cubicBezTo>
                    <a:pt x="321984" y="714938"/>
                    <a:pt x="334368" y="736835"/>
                    <a:pt x="340659" y="762000"/>
                  </a:cubicBezTo>
                  <a:cubicBezTo>
                    <a:pt x="344354" y="776782"/>
                    <a:pt x="346635" y="791883"/>
                    <a:pt x="349623" y="806824"/>
                  </a:cubicBezTo>
                  <a:cubicBezTo>
                    <a:pt x="346635" y="857624"/>
                    <a:pt x="347241" y="908764"/>
                    <a:pt x="340659" y="959224"/>
                  </a:cubicBezTo>
                  <a:cubicBezTo>
                    <a:pt x="338215" y="977965"/>
                    <a:pt x="322729" y="1013012"/>
                    <a:pt x="322729" y="101301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75B2D20-8494-594B-8FE4-56B223812131}"/>
                </a:ext>
              </a:extLst>
            </p:cNvPr>
            <p:cNvSpPr/>
            <p:nvPr/>
          </p:nvSpPr>
          <p:spPr>
            <a:xfrm>
              <a:off x="6598024" y="3675529"/>
              <a:ext cx="1030941" cy="873342"/>
            </a:xfrm>
            <a:custGeom>
              <a:avLst/>
              <a:gdLst>
                <a:gd name="connsiteX0" fmla="*/ 0 w 1030941"/>
                <a:gd name="connsiteY0" fmla="*/ 860612 h 873342"/>
                <a:gd name="connsiteX1" fmla="*/ 304800 w 1030941"/>
                <a:gd name="connsiteY1" fmla="*/ 860612 h 873342"/>
                <a:gd name="connsiteX2" fmla="*/ 340658 w 1030941"/>
                <a:gd name="connsiteY2" fmla="*/ 851647 h 873342"/>
                <a:gd name="connsiteX3" fmla="*/ 385482 w 1030941"/>
                <a:gd name="connsiteY3" fmla="*/ 842683 h 873342"/>
                <a:gd name="connsiteX4" fmla="*/ 430305 w 1030941"/>
                <a:gd name="connsiteY4" fmla="*/ 824753 h 873342"/>
                <a:gd name="connsiteX5" fmla="*/ 475129 w 1030941"/>
                <a:gd name="connsiteY5" fmla="*/ 815789 h 873342"/>
                <a:gd name="connsiteX6" fmla="*/ 690282 w 1030941"/>
                <a:gd name="connsiteY6" fmla="*/ 699247 h 873342"/>
                <a:gd name="connsiteX7" fmla="*/ 753035 w 1030941"/>
                <a:gd name="connsiteY7" fmla="*/ 654424 h 873342"/>
                <a:gd name="connsiteX8" fmla="*/ 815788 w 1030941"/>
                <a:gd name="connsiteY8" fmla="*/ 618565 h 873342"/>
                <a:gd name="connsiteX9" fmla="*/ 887505 w 1030941"/>
                <a:gd name="connsiteY9" fmla="*/ 546847 h 873342"/>
                <a:gd name="connsiteX10" fmla="*/ 905435 w 1030941"/>
                <a:gd name="connsiteY10" fmla="*/ 528918 h 873342"/>
                <a:gd name="connsiteX11" fmla="*/ 932329 w 1030941"/>
                <a:gd name="connsiteY11" fmla="*/ 493059 h 873342"/>
                <a:gd name="connsiteX12" fmla="*/ 977152 w 1030941"/>
                <a:gd name="connsiteY12" fmla="*/ 421342 h 873342"/>
                <a:gd name="connsiteX13" fmla="*/ 986117 w 1030941"/>
                <a:gd name="connsiteY13" fmla="*/ 385483 h 873342"/>
                <a:gd name="connsiteX14" fmla="*/ 1004047 w 1030941"/>
                <a:gd name="connsiteY14" fmla="*/ 340659 h 873342"/>
                <a:gd name="connsiteX15" fmla="*/ 1021976 w 1030941"/>
                <a:gd name="connsiteY15" fmla="*/ 268942 h 873342"/>
                <a:gd name="connsiteX16" fmla="*/ 1030941 w 1030941"/>
                <a:gd name="connsiteY16" fmla="*/ 233083 h 873342"/>
                <a:gd name="connsiteX17" fmla="*/ 1021976 w 1030941"/>
                <a:gd name="connsiteY17" fmla="*/ 80683 h 873342"/>
                <a:gd name="connsiteX18" fmla="*/ 1004047 w 1030941"/>
                <a:gd name="connsiteY18" fmla="*/ 26895 h 873342"/>
                <a:gd name="connsiteX19" fmla="*/ 968188 w 1030941"/>
                <a:gd name="connsiteY19" fmla="*/ 0 h 87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30941" h="873342">
                  <a:moveTo>
                    <a:pt x="0" y="860612"/>
                  </a:moveTo>
                  <a:cubicBezTo>
                    <a:pt x="133552" y="879692"/>
                    <a:pt x="76508" y="875341"/>
                    <a:pt x="304800" y="860612"/>
                  </a:cubicBezTo>
                  <a:cubicBezTo>
                    <a:pt x="317095" y="859819"/>
                    <a:pt x="328631" y="854320"/>
                    <a:pt x="340658" y="851647"/>
                  </a:cubicBezTo>
                  <a:cubicBezTo>
                    <a:pt x="355532" y="848342"/>
                    <a:pt x="370541" y="845671"/>
                    <a:pt x="385482" y="842683"/>
                  </a:cubicBezTo>
                  <a:cubicBezTo>
                    <a:pt x="400423" y="836706"/>
                    <a:pt x="414892" y="829377"/>
                    <a:pt x="430305" y="824753"/>
                  </a:cubicBezTo>
                  <a:cubicBezTo>
                    <a:pt x="444900" y="820375"/>
                    <a:pt x="461124" y="821791"/>
                    <a:pt x="475129" y="815789"/>
                  </a:cubicBezTo>
                  <a:cubicBezTo>
                    <a:pt x="554345" y="781839"/>
                    <a:pt x="620400" y="745835"/>
                    <a:pt x="690282" y="699247"/>
                  </a:cubicBezTo>
                  <a:cubicBezTo>
                    <a:pt x="711670" y="684988"/>
                    <a:pt x="731412" y="668324"/>
                    <a:pt x="753035" y="654424"/>
                  </a:cubicBezTo>
                  <a:cubicBezTo>
                    <a:pt x="773301" y="641396"/>
                    <a:pt x="796975" y="633615"/>
                    <a:pt x="815788" y="618565"/>
                  </a:cubicBezTo>
                  <a:cubicBezTo>
                    <a:pt x="842187" y="597445"/>
                    <a:pt x="863599" y="570753"/>
                    <a:pt x="887505" y="546847"/>
                  </a:cubicBezTo>
                  <a:cubicBezTo>
                    <a:pt x="893482" y="540870"/>
                    <a:pt x="900364" y="535680"/>
                    <a:pt x="905435" y="528918"/>
                  </a:cubicBezTo>
                  <a:cubicBezTo>
                    <a:pt x="914400" y="516965"/>
                    <a:pt x="923645" y="505217"/>
                    <a:pt x="932329" y="493059"/>
                  </a:cubicBezTo>
                  <a:cubicBezTo>
                    <a:pt x="949573" y="468917"/>
                    <a:pt x="961453" y="447507"/>
                    <a:pt x="977152" y="421342"/>
                  </a:cubicBezTo>
                  <a:cubicBezTo>
                    <a:pt x="980140" y="409389"/>
                    <a:pt x="982221" y="397172"/>
                    <a:pt x="986117" y="385483"/>
                  </a:cubicBezTo>
                  <a:cubicBezTo>
                    <a:pt x="991206" y="370216"/>
                    <a:pt x="999314" y="356040"/>
                    <a:pt x="1004047" y="340659"/>
                  </a:cubicBezTo>
                  <a:cubicBezTo>
                    <a:pt x="1011294" y="317107"/>
                    <a:pt x="1016000" y="292848"/>
                    <a:pt x="1021976" y="268942"/>
                  </a:cubicBezTo>
                  <a:lnTo>
                    <a:pt x="1030941" y="233083"/>
                  </a:lnTo>
                  <a:cubicBezTo>
                    <a:pt x="1027953" y="182283"/>
                    <a:pt x="1028558" y="131143"/>
                    <a:pt x="1021976" y="80683"/>
                  </a:cubicBezTo>
                  <a:cubicBezTo>
                    <a:pt x="1019532" y="61943"/>
                    <a:pt x="1021976" y="32871"/>
                    <a:pt x="1004047" y="26895"/>
                  </a:cubicBezTo>
                  <a:cubicBezTo>
                    <a:pt x="970813" y="15817"/>
                    <a:pt x="981378" y="26382"/>
                    <a:pt x="96818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FE41FA3-EFE8-8240-8E22-A19118EBDE0C}"/>
                </a:ext>
              </a:extLst>
            </p:cNvPr>
            <p:cNvSpPr/>
            <p:nvPr/>
          </p:nvSpPr>
          <p:spPr>
            <a:xfrm>
              <a:off x="7521388" y="4016124"/>
              <a:ext cx="959224" cy="215217"/>
            </a:xfrm>
            <a:custGeom>
              <a:avLst/>
              <a:gdLst>
                <a:gd name="connsiteX0" fmla="*/ 0 w 959224"/>
                <a:gd name="connsiteY0" fmla="*/ 215217 h 215217"/>
                <a:gd name="connsiteX1" fmla="*/ 233083 w 959224"/>
                <a:gd name="connsiteY1" fmla="*/ 197288 h 215217"/>
                <a:gd name="connsiteX2" fmla="*/ 268941 w 959224"/>
                <a:gd name="connsiteY2" fmla="*/ 170394 h 215217"/>
                <a:gd name="connsiteX3" fmla="*/ 349624 w 959224"/>
                <a:gd name="connsiteY3" fmla="*/ 116605 h 215217"/>
                <a:gd name="connsiteX4" fmla="*/ 376518 w 959224"/>
                <a:gd name="connsiteY4" fmla="*/ 98676 h 215217"/>
                <a:gd name="connsiteX5" fmla="*/ 457200 w 959224"/>
                <a:gd name="connsiteY5" fmla="*/ 62817 h 215217"/>
                <a:gd name="connsiteX6" fmla="*/ 896471 w 959224"/>
                <a:gd name="connsiteY6" fmla="*/ 35923 h 215217"/>
                <a:gd name="connsiteX7" fmla="*/ 932330 w 959224"/>
                <a:gd name="connsiteY7" fmla="*/ 17994 h 215217"/>
                <a:gd name="connsiteX8" fmla="*/ 959224 w 959224"/>
                <a:gd name="connsiteY8" fmla="*/ 64 h 21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224" h="215217">
                  <a:moveTo>
                    <a:pt x="0" y="215217"/>
                  </a:moveTo>
                  <a:cubicBezTo>
                    <a:pt x="77694" y="209241"/>
                    <a:pt x="156219" y="210098"/>
                    <a:pt x="233083" y="197288"/>
                  </a:cubicBezTo>
                  <a:cubicBezTo>
                    <a:pt x="247821" y="194832"/>
                    <a:pt x="256657" y="178899"/>
                    <a:pt x="268941" y="170394"/>
                  </a:cubicBezTo>
                  <a:cubicBezTo>
                    <a:pt x="295517" y="151995"/>
                    <a:pt x="322730" y="134535"/>
                    <a:pt x="349624" y="116605"/>
                  </a:cubicBezTo>
                  <a:lnTo>
                    <a:pt x="376518" y="98676"/>
                  </a:lnTo>
                  <a:cubicBezTo>
                    <a:pt x="405867" y="79110"/>
                    <a:pt x="416469" y="68636"/>
                    <a:pt x="457200" y="62817"/>
                  </a:cubicBezTo>
                  <a:cubicBezTo>
                    <a:pt x="644338" y="36082"/>
                    <a:pt x="498847" y="54857"/>
                    <a:pt x="896471" y="35923"/>
                  </a:cubicBezTo>
                  <a:cubicBezTo>
                    <a:pt x="908424" y="29947"/>
                    <a:pt x="921211" y="25407"/>
                    <a:pt x="932330" y="17994"/>
                  </a:cubicBezTo>
                  <a:cubicBezTo>
                    <a:pt x="962394" y="-2049"/>
                    <a:pt x="938263" y="64"/>
                    <a:pt x="959224" y="6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352EC95-F5F1-9445-B306-DB3F83DBC288}"/>
                </a:ext>
              </a:extLst>
            </p:cNvPr>
            <p:cNvSpPr/>
            <p:nvPr/>
          </p:nvSpPr>
          <p:spPr>
            <a:xfrm>
              <a:off x="7871012" y="4150659"/>
              <a:ext cx="116541" cy="1048870"/>
            </a:xfrm>
            <a:custGeom>
              <a:avLst/>
              <a:gdLst>
                <a:gd name="connsiteX0" fmla="*/ 0 w 116541"/>
                <a:gd name="connsiteY0" fmla="*/ 0 h 1048870"/>
                <a:gd name="connsiteX1" fmla="*/ 8964 w 116541"/>
                <a:gd name="connsiteY1" fmla="*/ 89647 h 1048870"/>
                <a:gd name="connsiteX2" fmla="*/ 53788 w 116541"/>
                <a:gd name="connsiteY2" fmla="*/ 179294 h 1048870"/>
                <a:gd name="connsiteX3" fmla="*/ 71717 w 116541"/>
                <a:gd name="connsiteY3" fmla="*/ 224117 h 1048870"/>
                <a:gd name="connsiteX4" fmla="*/ 107576 w 116541"/>
                <a:gd name="connsiteY4" fmla="*/ 286870 h 1048870"/>
                <a:gd name="connsiteX5" fmla="*/ 116541 w 116541"/>
                <a:gd name="connsiteY5" fmla="*/ 313765 h 1048870"/>
                <a:gd name="connsiteX6" fmla="*/ 107576 w 116541"/>
                <a:gd name="connsiteY6" fmla="*/ 430306 h 1048870"/>
                <a:gd name="connsiteX7" fmla="*/ 89647 w 116541"/>
                <a:gd name="connsiteY7" fmla="*/ 475129 h 1048870"/>
                <a:gd name="connsiteX8" fmla="*/ 71717 w 116541"/>
                <a:gd name="connsiteY8" fmla="*/ 555812 h 1048870"/>
                <a:gd name="connsiteX9" fmla="*/ 53788 w 116541"/>
                <a:gd name="connsiteY9" fmla="*/ 600635 h 1048870"/>
                <a:gd name="connsiteX10" fmla="*/ 44823 w 116541"/>
                <a:gd name="connsiteY10" fmla="*/ 654423 h 1048870"/>
                <a:gd name="connsiteX11" fmla="*/ 26894 w 116541"/>
                <a:gd name="connsiteY11" fmla="*/ 717176 h 1048870"/>
                <a:gd name="connsiteX12" fmla="*/ 35859 w 116541"/>
                <a:gd name="connsiteY12" fmla="*/ 995082 h 1048870"/>
                <a:gd name="connsiteX13" fmla="*/ 44823 w 116541"/>
                <a:gd name="connsiteY13" fmla="*/ 1021976 h 1048870"/>
                <a:gd name="connsiteX14" fmla="*/ 62753 w 116541"/>
                <a:gd name="connsiteY14" fmla="*/ 1048870 h 104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541" h="1048870">
                  <a:moveTo>
                    <a:pt x="0" y="0"/>
                  </a:moveTo>
                  <a:cubicBezTo>
                    <a:pt x="2988" y="29882"/>
                    <a:pt x="3074" y="60199"/>
                    <a:pt x="8964" y="89647"/>
                  </a:cubicBezTo>
                  <a:cubicBezTo>
                    <a:pt x="16639" y="128023"/>
                    <a:pt x="36726" y="145170"/>
                    <a:pt x="53788" y="179294"/>
                  </a:cubicBezTo>
                  <a:cubicBezTo>
                    <a:pt x="60984" y="193687"/>
                    <a:pt x="65181" y="209412"/>
                    <a:pt x="71717" y="224117"/>
                  </a:cubicBezTo>
                  <a:cubicBezTo>
                    <a:pt x="134591" y="365582"/>
                    <a:pt x="49884" y="171485"/>
                    <a:pt x="107576" y="286870"/>
                  </a:cubicBezTo>
                  <a:cubicBezTo>
                    <a:pt x="111802" y="295322"/>
                    <a:pt x="113553" y="304800"/>
                    <a:pt x="116541" y="313765"/>
                  </a:cubicBezTo>
                  <a:cubicBezTo>
                    <a:pt x="113553" y="352612"/>
                    <a:pt x="113981" y="391874"/>
                    <a:pt x="107576" y="430306"/>
                  </a:cubicBezTo>
                  <a:cubicBezTo>
                    <a:pt x="104931" y="446179"/>
                    <a:pt x="94271" y="459716"/>
                    <a:pt x="89647" y="475129"/>
                  </a:cubicBezTo>
                  <a:cubicBezTo>
                    <a:pt x="68330" y="546184"/>
                    <a:pt x="92411" y="493729"/>
                    <a:pt x="71717" y="555812"/>
                  </a:cubicBezTo>
                  <a:cubicBezTo>
                    <a:pt x="66628" y="571078"/>
                    <a:pt x="59764" y="585694"/>
                    <a:pt x="53788" y="600635"/>
                  </a:cubicBezTo>
                  <a:cubicBezTo>
                    <a:pt x="50800" y="618564"/>
                    <a:pt x="48388" y="636599"/>
                    <a:pt x="44823" y="654423"/>
                  </a:cubicBezTo>
                  <a:cubicBezTo>
                    <a:pt x="39193" y="682572"/>
                    <a:pt x="35440" y="691538"/>
                    <a:pt x="26894" y="717176"/>
                  </a:cubicBezTo>
                  <a:cubicBezTo>
                    <a:pt x="29882" y="809811"/>
                    <a:pt x="30417" y="902558"/>
                    <a:pt x="35859" y="995082"/>
                  </a:cubicBezTo>
                  <a:cubicBezTo>
                    <a:pt x="36414" y="1004515"/>
                    <a:pt x="39961" y="1013873"/>
                    <a:pt x="44823" y="1021976"/>
                  </a:cubicBezTo>
                  <a:cubicBezTo>
                    <a:pt x="64866" y="1055381"/>
                    <a:pt x="62753" y="1026730"/>
                    <a:pt x="62753" y="104887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9B5672D-D610-9B4A-8703-32D1C593F8D1}"/>
                </a:ext>
              </a:extLst>
            </p:cNvPr>
            <p:cNvSpPr/>
            <p:nvPr/>
          </p:nvSpPr>
          <p:spPr>
            <a:xfrm>
              <a:off x="7091082" y="4482353"/>
              <a:ext cx="779930" cy="434007"/>
            </a:xfrm>
            <a:custGeom>
              <a:avLst/>
              <a:gdLst>
                <a:gd name="connsiteX0" fmla="*/ 0 w 735106"/>
                <a:gd name="connsiteY0" fmla="*/ 0 h 437008"/>
                <a:gd name="connsiteX1" fmla="*/ 242048 w 735106"/>
                <a:gd name="connsiteY1" fmla="*/ 242047 h 437008"/>
                <a:gd name="connsiteX2" fmla="*/ 259977 w 735106"/>
                <a:gd name="connsiteY2" fmla="*/ 277906 h 437008"/>
                <a:gd name="connsiteX3" fmla="*/ 349624 w 735106"/>
                <a:gd name="connsiteY3" fmla="*/ 331694 h 437008"/>
                <a:gd name="connsiteX4" fmla="*/ 412377 w 735106"/>
                <a:gd name="connsiteY4" fmla="*/ 367553 h 437008"/>
                <a:gd name="connsiteX5" fmla="*/ 439271 w 735106"/>
                <a:gd name="connsiteY5" fmla="*/ 385482 h 437008"/>
                <a:gd name="connsiteX6" fmla="*/ 466165 w 735106"/>
                <a:gd name="connsiteY6" fmla="*/ 394447 h 437008"/>
                <a:gd name="connsiteX7" fmla="*/ 484095 w 735106"/>
                <a:gd name="connsiteY7" fmla="*/ 412376 h 437008"/>
                <a:gd name="connsiteX8" fmla="*/ 654424 w 735106"/>
                <a:gd name="connsiteY8" fmla="*/ 421341 h 437008"/>
                <a:gd name="connsiteX9" fmla="*/ 681318 w 735106"/>
                <a:gd name="connsiteY9" fmla="*/ 412376 h 437008"/>
                <a:gd name="connsiteX10" fmla="*/ 717177 w 735106"/>
                <a:gd name="connsiteY10" fmla="*/ 403412 h 437008"/>
                <a:gd name="connsiteX11" fmla="*/ 735106 w 735106"/>
                <a:gd name="connsiteY11" fmla="*/ 394447 h 43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106" h="437008">
                  <a:moveTo>
                    <a:pt x="0" y="0"/>
                  </a:moveTo>
                  <a:cubicBezTo>
                    <a:pt x="80683" y="80682"/>
                    <a:pt x="164098" y="158721"/>
                    <a:pt x="242048" y="242047"/>
                  </a:cubicBezTo>
                  <a:cubicBezTo>
                    <a:pt x="251178" y="251806"/>
                    <a:pt x="250527" y="268456"/>
                    <a:pt x="259977" y="277906"/>
                  </a:cubicBezTo>
                  <a:cubicBezTo>
                    <a:pt x="286172" y="304101"/>
                    <a:pt x="318501" y="314718"/>
                    <a:pt x="349624" y="331694"/>
                  </a:cubicBezTo>
                  <a:cubicBezTo>
                    <a:pt x="370774" y="343231"/>
                    <a:pt x="391718" y="355158"/>
                    <a:pt x="412377" y="367553"/>
                  </a:cubicBezTo>
                  <a:cubicBezTo>
                    <a:pt x="421616" y="373096"/>
                    <a:pt x="429634" y="380664"/>
                    <a:pt x="439271" y="385482"/>
                  </a:cubicBezTo>
                  <a:cubicBezTo>
                    <a:pt x="447723" y="389708"/>
                    <a:pt x="457200" y="391459"/>
                    <a:pt x="466165" y="394447"/>
                  </a:cubicBezTo>
                  <a:cubicBezTo>
                    <a:pt x="472142" y="400423"/>
                    <a:pt x="477495" y="407096"/>
                    <a:pt x="484095" y="412376"/>
                  </a:cubicBezTo>
                  <a:cubicBezTo>
                    <a:pt x="540531" y="457524"/>
                    <a:pt x="546108" y="428111"/>
                    <a:pt x="654424" y="421341"/>
                  </a:cubicBezTo>
                  <a:cubicBezTo>
                    <a:pt x="663389" y="418353"/>
                    <a:pt x="672232" y="414972"/>
                    <a:pt x="681318" y="412376"/>
                  </a:cubicBezTo>
                  <a:cubicBezTo>
                    <a:pt x="693165" y="408991"/>
                    <a:pt x="705488" y="407308"/>
                    <a:pt x="717177" y="403412"/>
                  </a:cubicBezTo>
                  <a:cubicBezTo>
                    <a:pt x="723516" y="401299"/>
                    <a:pt x="729130" y="397435"/>
                    <a:pt x="735106" y="3944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B7B33A8-005F-8745-9589-57D0F79EEE8F}"/>
                  </a:ext>
                </a:extLst>
              </p:cNvPr>
              <p:cNvSpPr/>
              <p:nvPr/>
            </p:nvSpPr>
            <p:spPr>
              <a:xfrm>
                <a:off x="1171743" y="3281822"/>
                <a:ext cx="2864310" cy="51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 algn="ctr"/>
                <a:r>
                  <a:rPr lang="en-US" dirty="0"/>
                  <a:t>D partitions the state space </a:t>
                </a:r>
              </a:p>
              <a:p>
                <a:pPr lvl="1" algn="ctr"/>
                <a:r>
                  <a:rPr lang="en-US" dirty="0"/>
                  <a:t>into equivalence classes </a:t>
                </a:r>
                <a:r>
                  <a:rPr lang="en-US" dirty="0" err="1"/>
                  <a:t>w.r.t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1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B7B33A8-005F-8745-9589-57D0F79EE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43" y="3281822"/>
                <a:ext cx="2864310" cy="515526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Freeform 37">
            <a:extLst>
              <a:ext uri="{FF2B5EF4-FFF2-40B4-BE49-F238E27FC236}">
                <a16:creationId xmlns:a16="http://schemas.microsoft.com/office/drawing/2014/main" id="{F926CA41-2A98-9348-9C19-76F481E992CE}"/>
              </a:ext>
            </a:extLst>
          </p:cNvPr>
          <p:cNvSpPr/>
          <p:nvPr/>
        </p:nvSpPr>
        <p:spPr>
          <a:xfrm>
            <a:off x="1389704" y="2449037"/>
            <a:ext cx="609600" cy="618613"/>
          </a:xfrm>
          <a:custGeom>
            <a:avLst/>
            <a:gdLst>
              <a:gd name="connsiteX0" fmla="*/ 609600 w 609600"/>
              <a:gd name="connsiteY0" fmla="*/ 0 h 618613"/>
              <a:gd name="connsiteX1" fmla="*/ 546847 w 609600"/>
              <a:gd name="connsiteY1" fmla="*/ 17930 h 618613"/>
              <a:gd name="connsiteX2" fmla="*/ 519953 w 609600"/>
              <a:gd name="connsiteY2" fmla="*/ 26894 h 618613"/>
              <a:gd name="connsiteX3" fmla="*/ 502024 w 609600"/>
              <a:gd name="connsiteY3" fmla="*/ 44824 h 618613"/>
              <a:gd name="connsiteX4" fmla="*/ 457200 w 609600"/>
              <a:gd name="connsiteY4" fmla="*/ 125506 h 618613"/>
              <a:gd name="connsiteX5" fmla="*/ 466165 w 609600"/>
              <a:gd name="connsiteY5" fmla="*/ 233082 h 618613"/>
              <a:gd name="connsiteX6" fmla="*/ 466165 w 609600"/>
              <a:gd name="connsiteY6" fmla="*/ 367553 h 618613"/>
              <a:gd name="connsiteX7" fmla="*/ 403412 w 609600"/>
              <a:gd name="connsiteY7" fmla="*/ 439271 h 618613"/>
              <a:gd name="connsiteX8" fmla="*/ 349624 w 609600"/>
              <a:gd name="connsiteY8" fmla="*/ 484094 h 618613"/>
              <a:gd name="connsiteX9" fmla="*/ 313765 w 609600"/>
              <a:gd name="connsiteY9" fmla="*/ 502024 h 618613"/>
              <a:gd name="connsiteX10" fmla="*/ 286871 w 609600"/>
              <a:gd name="connsiteY10" fmla="*/ 519953 h 618613"/>
              <a:gd name="connsiteX11" fmla="*/ 224118 w 609600"/>
              <a:gd name="connsiteY11" fmla="*/ 537882 h 618613"/>
              <a:gd name="connsiteX12" fmla="*/ 161365 w 609600"/>
              <a:gd name="connsiteY12" fmla="*/ 564777 h 618613"/>
              <a:gd name="connsiteX13" fmla="*/ 98612 w 609600"/>
              <a:gd name="connsiteY13" fmla="*/ 582706 h 618613"/>
              <a:gd name="connsiteX14" fmla="*/ 71718 w 609600"/>
              <a:gd name="connsiteY14" fmla="*/ 600635 h 618613"/>
              <a:gd name="connsiteX15" fmla="*/ 0 w 609600"/>
              <a:gd name="connsiteY15" fmla="*/ 618565 h 61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" h="618613">
                <a:moveTo>
                  <a:pt x="609600" y="0"/>
                </a:moveTo>
                <a:lnTo>
                  <a:pt x="546847" y="17930"/>
                </a:lnTo>
                <a:cubicBezTo>
                  <a:pt x="537796" y="20645"/>
                  <a:pt x="528056" y="22032"/>
                  <a:pt x="519953" y="26894"/>
                </a:cubicBezTo>
                <a:cubicBezTo>
                  <a:pt x="512705" y="31243"/>
                  <a:pt x="507304" y="38224"/>
                  <a:pt x="502024" y="44824"/>
                </a:cubicBezTo>
                <a:cubicBezTo>
                  <a:pt x="482655" y="69035"/>
                  <a:pt x="470901" y="98104"/>
                  <a:pt x="457200" y="125506"/>
                </a:cubicBezTo>
                <a:cubicBezTo>
                  <a:pt x="460188" y="161365"/>
                  <a:pt x="462191" y="197319"/>
                  <a:pt x="466165" y="233082"/>
                </a:cubicBezTo>
                <a:cubicBezTo>
                  <a:pt x="473649" y="300432"/>
                  <a:pt x="485965" y="288352"/>
                  <a:pt x="466165" y="367553"/>
                </a:cubicBezTo>
                <a:cubicBezTo>
                  <a:pt x="461223" y="387321"/>
                  <a:pt x="407397" y="435286"/>
                  <a:pt x="403412" y="439271"/>
                </a:cubicBezTo>
                <a:cubicBezTo>
                  <a:pt x="378689" y="463994"/>
                  <a:pt x="378747" y="467452"/>
                  <a:pt x="349624" y="484094"/>
                </a:cubicBezTo>
                <a:cubicBezTo>
                  <a:pt x="338021" y="490724"/>
                  <a:pt x="325368" y="495394"/>
                  <a:pt x="313765" y="502024"/>
                </a:cubicBezTo>
                <a:cubicBezTo>
                  <a:pt x="304410" y="507369"/>
                  <a:pt x="296508" y="515135"/>
                  <a:pt x="286871" y="519953"/>
                </a:cubicBezTo>
                <a:cubicBezTo>
                  <a:pt x="274006" y="526385"/>
                  <a:pt x="235613" y="535009"/>
                  <a:pt x="224118" y="537882"/>
                </a:cubicBezTo>
                <a:cubicBezTo>
                  <a:pt x="192247" y="553818"/>
                  <a:pt x="192141" y="555984"/>
                  <a:pt x="161365" y="564777"/>
                </a:cubicBezTo>
                <a:cubicBezTo>
                  <a:pt x="147954" y="568609"/>
                  <a:pt x="112947" y="575539"/>
                  <a:pt x="98612" y="582706"/>
                </a:cubicBezTo>
                <a:cubicBezTo>
                  <a:pt x="88975" y="587524"/>
                  <a:pt x="81564" y="596259"/>
                  <a:pt x="71718" y="600635"/>
                </a:cubicBezTo>
                <a:cubicBezTo>
                  <a:pt x="27123" y="620455"/>
                  <a:pt x="32129" y="618565"/>
                  <a:pt x="0" y="6185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C667DAAD-3500-0F4F-A0C9-D78811CA8602}"/>
              </a:ext>
            </a:extLst>
          </p:cNvPr>
          <p:cNvSpPr/>
          <p:nvPr/>
        </p:nvSpPr>
        <p:spPr>
          <a:xfrm>
            <a:off x="2277209" y="1730685"/>
            <a:ext cx="546847" cy="673529"/>
          </a:xfrm>
          <a:custGeom>
            <a:avLst/>
            <a:gdLst>
              <a:gd name="connsiteX0" fmla="*/ 80682 w 546847"/>
              <a:gd name="connsiteY0" fmla="*/ 0 h 645459"/>
              <a:gd name="connsiteX1" fmla="*/ 53788 w 546847"/>
              <a:gd name="connsiteY1" fmla="*/ 179294 h 645459"/>
              <a:gd name="connsiteX2" fmla="*/ 35859 w 546847"/>
              <a:gd name="connsiteY2" fmla="*/ 206188 h 645459"/>
              <a:gd name="connsiteX3" fmla="*/ 8965 w 546847"/>
              <a:gd name="connsiteY3" fmla="*/ 277906 h 645459"/>
              <a:gd name="connsiteX4" fmla="*/ 0 w 546847"/>
              <a:gd name="connsiteY4" fmla="*/ 322729 h 645459"/>
              <a:gd name="connsiteX5" fmla="*/ 8965 w 546847"/>
              <a:gd name="connsiteY5" fmla="*/ 385482 h 645459"/>
              <a:gd name="connsiteX6" fmla="*/ 125506 w 546847"/>
              <a:gd name="connsiteY6" fmla="*/ 466164 h 645459"/>
              <a:gd name="connsiteX7" fmla="*/ 179294 w 546847"/>
              <a:gd name="connsiteY7" fmla="*/ 475129 h 645459"/>
              <a:gd name="connsiteX8" fmla="*/ 206188 w 546847"/>
              <a:gd name="connsiteY8" fmla="*/ 484094 h 645459"/>
              <a:gd name="connsiteX9" fmla="*/ 251012 w 546847"/>
              <a:gd name="connsiteY9" fmla="*/ 493059 h 645459"/>
              <a:gd name="connsiteX10" fmla="*/ 286871 w 546847"/>
              <a:gd name="connsiteY10" fmla="*/ 502023 h 645459"/>
              <a:gd name="connsiteX11" fmla="*/ 376518 w 546847"/>
              <a:gd name="connsiteY11" fmla="*/ 519953 h 645459"/>
              <a:gd name="connsiteX12" fmla="*/ 403412 w 546847"/>
              <a:gd name="connsiteY12" fmla="*/ 537882 h 645459"/>
              <a:gd name="connsiteX13" fmla="*/ 484094 w 546847"/>
              <a:gd name="connsiteY13" fmla="*/ 573741 h 645459"/>
              <a:gd name="connsiteX14" fmla="*/ 519953 w 546847"/>
              <a:gd name="connsiteY14" fmla="*/ 609600 h 645459"/>
              <a:gd name="connsiteX15" fmla="*/ 546847 w 546847"/>
              <a:gd name="connsiteY15" fmla="*/ 645459 h 64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847" h="645459">
                <a:moveTo>
                  <a:pt x="80682" y="0"/>
                </a:moveTo>
                <a:cubicBezTo>
                  <a:pt x="74933" y="74747"/>
                  <a:pt x="79695" y="114526"/>
                  <a:pt x="53788" y="179294"/>
                </a:cubicBezTo>
                <a:cubicBezTo>
                  <a:pt x="49787" y="189298"/>
                  <a:pt x="40677" y="196551"/>
                  <a:pt x="35859" y="206188"/>
                </a:cubicBezTo>
                <a:cubicBezTo>
                  <a:pt x="31742" y="214422"/>
                  <a:pt x="12846" y="262383"/>
                  <a:pt x="8965" y="277906"/>
                </a:cubicBezTo>
                <a:cubicBezTo>
                  <a:pt x="5270" y="292688"/>
                  <a:pt x="2988" y="307788"/>
                  <a:pt x="0" y="322729"/>
                </a:cubicBezTo>
                <a:cubicBezTo>
                  <a:pt x="2988" y="343647"/>
                  <a:pt x="-1518" y="367136"/>
                  <a:pt x="8965" y="385482"/>
                </a:cubicBezTo>
                <a:cubicBezTo>
                  <a:pt x="39906" y="439629"/>
                  <a:pt x="72515" y="452916"/>
                  <a:pt x="125506" y="466164"/>
                </a:cubicBezTo>
                <a:cubicBezTo>
                  <a:pt x="143140" y="470572"/>
                  <a:pt x="161550" y="471186"/>
                  <a:pt x="179294" y="475129"/>
                </a:cubicBezTo>
                <a:cubicBezTo>
                  <a:pt x="188519" y="477179"/>
                  <a:pt x="197021" y="481802"/>
                  <a:pt x="206188" y="484094"/>
                </a:cubicBezTo>
                <a:cubicBezTo>
                  <a:pt x="220970" y="487790"/>
                  <a:pt x="236138" y="489754"/>
                  <a:pt x="251012" y="493059"/>
                </a:cubicBezTo>
                <a:cubicBezTo>
                  <a:pt x="263039" y="495732"/>
                  <a:pt x="274789" y="499607"/>
                  <a:pt x="286871" y="502023"/>
                </a:cubicBezTo>
                <a:cubicBezTo>
                  <a:pt x="396749" y="523998"/>
                  <a:pt x="293243" y="499134"/>
                  <a:pt x="376518" y="519953"/>
                </a:cubicBezTo>
                <a:cubicBezTo>
                  <a:pt x="385483" y="525929"/>
                  <a:pt x="393566" y="533506"/>
                  <a:pt x="403412" y="537882"/>
                </a:cubicBezTo>
                <a:cubicBezTo>
                  <a:pt x="450147" y="558653"/>
                  <a:pt x="451323" y="545651"/>
                  <a:pt x="484094" y="573741"/>
                </a:cubicBezTo>
                <a:cubicBezTo>
                  <a:pt x="496929" y="584742"/>
                  <a:pt x="510576" y="595535"/>
                  <a:pt x="519953" y="609600"/>
                </a:cubicBezTo>
                <a:cubicBezTo>
                  <a:pt x="540226" y="640010"/>
                  <a:pt x="530264" y="628876"/>
                  <a:pt x="546847" y="6454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718F597-E00D-F041-AFA4-6EC71DB21B1D}"/>
              </a:ext>
            </a:extLst>
          </p:cNvPr>
          <p:cNvSpPr/>
          <p:nvPr/>
        </p:nvSpPr>
        <p:spPr>
          <a:xfrm>
            <a:off x="3442621" y="2601437"/>
            <a:ext cx="537882" cy="204032"/>
          </a:xfrm>
          <a:custGeom>
            <a:avLst/>
            <a:gdLst>
              <a:gd name="connsiteX0" fmla="*/ 0 w 537882"/>
              <a:gd name="connsiteY0" fmla="*/ 170330 h 204032"/>
              <a:gd name="connsiteX1" fmla="*/ 125506 w 537882"/>
              <a:gd name="connsiteY1" fmla="*/ 179294 h 204032"/>
              <a:gd name="connsiteX2" fmla="*/ 484094 w 537882"/>
              <a:gd name="connsiteY2" fmla="*/ 152400 h 204032"/>
              <a:gd name="connsiteX3" fmla="*/ 510988 w 537882"/>
              <a:gd name="connsiteY3" fmla="*/ 35859 h 204032"/>
              <a:gd name="connsiteX4" fmla="*/ 537882 w 537882"/>
              <a:gd name="connsiteY4" fmla="*/ 0 h 20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882" h="204032">
                <a:moveTo>
                  <a:pt x="0" y="170330"/>
                </a:moveTo>
                <a:cubicBezTo>
                  <a:pt x="41835" y="173318"/>
                  <a:pt x="83564" y="179294"/>
                  <a:pt x="125506" y="179294"/>
                </a:cubicBezTo>
                <a:cubicBezTo>
                  <a:pt x="465428" y="179294"/>
                  <a:pt x="386529" y="249971"/>
                  <a:pt x="484094" y="152400"/>
                </a:cubicBezTo>
                <a:cubicBezTo>
                  <a:pt x="491163" y="109988"/>
                  <a:pt x="494616" y="76791"/>
                  <a:pt x="510988" y="35859"/>
                </a:cubicBezTo>
                <a:cubicBezTo>
                  <a:pt x="517746" y="18964"/>
                  <a:pt x="526600" y="11282"/>
                  <a:pt x="53788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C34A4AB-EEC6-9344-AFAD-4B62B132AC70}"/>
              </a:ext>
            </a:extLst>
          </p:cNvPr>
          <p:cNvSpPr/>
          <p:nvPr/>
        </p:nvSpPr>
        <p:spPr>
          <a:xfrm>
            <a:off x="2374775" y="2861412"/>
            <a:ext cx="458246" cy="385482"/>
          </a:xfrm>
          <a:custGeom>
            <a:avLst/>
            <a:gdLst>
              <a:gd name="connsiteX0" fmla="*/ 458246 w 458246"/>
              <a:gd name="connsiteY0" fmla="*/ 0 h 385482"/>
              <a:gd name="connsiteX1" fmla="*/ 332741 w 458246"/>
              <a:gd name="connsiteY1" fmla="*/ 152400 h 385482"/>
              <a:gd name="connsiteX2" fmla="*/ 287917 w 458246"/>
              <a:gd name="connsiteY2" fmla="*/ 206188 h 385482"/>
              <a:gd name="connsiteX3" fmla="*/ 261023 w 458246"/>
              <a:gd name="connsiteY3" fmla="*/ 251012 h 385482"/>
              <a:gd name="connsiteX4" fmla="*/ 225164 w 458246"/>
              <a:gd name="connsiteY4" fmla="*/ 268941 h 385482"/>
              <a:gd name="connsiteX5" fmla="*/ 54835 w 458246"/>
              <a:gd name="connsiteY5" fmla="*/ 286871 h 385482"/>
              <a:gd name="connsiteX6" fmla="*/ 1046 w 458246"/>
              <a:gd name="connsiteY6" fmla="*/ 367553 h 385482"/>
              <a:gd name="connsiteX7" fmla="*/ 1046 w 458246"/>
              <a:gd name="connsiteY7" fmla="*/ 385482 h 38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246" h="385482">
                <a:moveTo>
                  <a:pt x="458246" y="0"/>
                </a:moveTo>
                <a:lnTo>
                  <a:pt x="332741" y="152400"/>
                </a:lnTo>
                <a:cubicBezTo>
                  <a:pt x="317877" y="170393"/>
                  <a:pt x="299925" y="186175"/>
                  <a:pt x="287917" y="206188"/>
                </a:cubicBezTo>
                <a:cubicBezTo>
                  <a:pt x="278952" y="221129"/>
                  <a:pt x="273344" y="238691"/>
                  <a:pt x="261023" y="251012"/>
                </a:cubicBezTo>
                <a:cubicBezTo>
                  <a:pt x="251573" y="260462"/>
                  <a:pt x="237677" y="264249"/>
                  <a:pt x="225164" y="268941"/>
                </a:cubicBezTo>
                <a:cubicBezTo>
                  <a:pt x="177927" y="286655"/>
                  <a:pt x="84182" y="284914"/>
                  <a:pt x="54835" y="286871"/>
                </a:cubicBezTo>
                <a:cubicBezTo>
                  <a:pt x="37257" y="310308"/>
                  <a:pt x="12572" y="340661"/>
                  <a:pt x="1046" y="367553"/>
                </a:cubicBezTo>
                <a:cubicBezTo>
                  <a:pt x="-1308" y="373046"/>
                  <a:pt x="1046" y="379506"/>
                  <a:pt x="1046" y="3854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623AFA6-3A45-9241-86B7-CA98BB873086}"/>
                  </a:ext>
                </a:extLst>
              </p:cNvPr>
              <p:cNvSpPr txBox="1"/>
              <p:nvPr/>
            </p:nvSpPr>
            <p:spPr>
              <a:xfrm>
                <a:off x="5138832" y="3598793"/>
                <a:ext cx="32212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A B C D </a:t>
                </a:r>
                <a:r>
                  <a:rPr lang="en-US" sz="1600" dirty="0"/>
                  <a:t>E F G H 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solidFill>
                      <a:srgbClr val="0070C0"/>
                    </a:solidFill>
                  </a:rPr>
                  <a:t>A B C </a:t>
                </a:r>
                <a:r>
                  <a:rPr lang="en-US" sz="1600" dirty="0"/>
                  <a:t>E F G H </a:t>
                </a:r>
                <a:r>
                  <a:rPr lang="en-US" sz="1600" dirty="0">
                    <a:solidFill>
                      <a:srgbClr val="0070C0"/>
                    </a:solidFill>
                  </a:rPr>
                  <a:t>D</a:t>
                </a:r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623AFA6-3A45-9241-86B7-CA98BB873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832" y="3598793"/>
                <a:ext cx="3221266" cy="338554"/>
              </a:xfrm>
              <a:prstGeom prst="rect">
                <a:avLst/>
              </a:prstGeom>
              <a:blipFill>
                <a:blip r:embed="rId5"/>
                <a:stretch>
                  <a:fillRect l="-787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714F517-06AF-6C48-8E1F-97A884292C46}"/>
                  </a:ext>
                </a:extLst>
              </p:cNvPr>
              <p:cNvSpPr txBox="1"/>
              <p:nvPr/>
            </p:nvSpPr>
            <p:spPr>
              <a:xfrm>
                <a:off x="5138832" y="4023562"/>
                <a:ext cx="31747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A B C D </a:t>
                </a:r>
                <a:r>
                  <a:rPr lang="en-US" sz="1600" dirty="0"/>
                  <a:t>E F G H 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solidFill>
                      <a:srgbClr val="0070C0"/>
                    </a:solidFill>
                  </a:rPr>
                  <a:t>B A C D </a:t>
                </a:r>
                <a:r>
                  <a:rPr lang="en-US" sz="1600" dirty="0"/>
                  <a:t>E F G H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714F517-06AF-6C48-8E1F-97A884292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832" y="4023562"/>
                <a:ext cx="3174780" cy="338554"/>
              </a:xfrm>
              <a:prstGeom prst="rect">
                <a:avLst/>
              </a:prstGeom>
              <a:blipFill>
                <a:blip r:embed="rId6"/>
                <a:stretch>
                  <a:fillRect l="-797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75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9C5F5-B137-D54D-9A5B-BE69AB27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72C4C-7C1A-6841-AFD4-0CD734296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008510"/>
            <a:ext cx="5626100" cy="393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DFC96-BB3F-CC4C-9501-C6E17C0D8917}"/>
              </a:ext>
            </a:extLst>
          </p:cNvPr>
          <p:cNvSpPr txBox="1"/>
          <p:nvPr/>
        </p:nvSpPr>
        <p:spPr>
          <a:xfrm>
            <a:off x="941294" y="5026547"/>
            <a:ext cx="7682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“SAMC: Semantic-Aware Model Checking for Fast Discovery of Deep Bugs in Cloud Systems OSDI’14”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BEACD8-85EE-D845-8F35-2997EBB123EC}"/>
              </a:ext>
            </a:extLst>
          </p:cNvPr>
          <p:cNvSpPr txBox="1">
            <a:spLocks/>
          </p:cNvSpPr>
          <p:nvPr/>
        </p:nvSpPr>
        <p:spPr>
          <a:xfrm>
            <a:off x="628650" y="450402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 Complex Example</a:t>
            </a:r>
          </a:p>
        </p:txBody>
      </p:sp>
    </p:spTree>
    <p:extLst>
      <p:ext uri="{BB962C8B-B14F-4D97-AF65-F5344CB8AC3E}">
        <p14:creationId xmlns:p14="http://schemas.microsoft.com/office/powerpoint/2010/main" val="241723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145E5-8E56-5C47-B6A4-401C20016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D0083-C538-6B4F-923B-72E6A441F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094346"/>
            <a:ext cx="62865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5EC9F-F3A9-4F45-B6A1-D39259EFD38D}"/>
              </a:ext>
            </a:extLst>
          </p:cNvPr>
          <p:cNvSpPr txBox="1"/>
          <p:nvPr/>
        </p:nvSpPr>
        <p:spPr>
          <a:xfrm>
            <a:off x="941294" y="5026547"/>
            <a:ext cx="76827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“SAMC: Semantic-Aware Model Checking for Fast Discovery of Deep Bugs in Cloud Systems OSDI’14”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6A4F2-B55A-5549-91DE-799AAA9EEE4A}"/>
              </a:ext>
            </a:extLst>
          </p:cNvPr>
          <p:cNvSpPr txBox="1"/>
          <p:nvPr/>
        </p:nvSpPr>
        <p:spPr>
          <a:xfrm>
            <a:off x="5710518" y="4066524"/>
            <a:ext cx="2662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Too many events, </a:t>
            </a:r>
          </a:p>
          <a:p>
            <a:r>
              <a:rPr lang="en-US" sz="1600" dirty="0"/>
              <a:t>multiple crashes and reboots!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4FE8B-ED8B-F540-AD0A-89A80C30E96D}"/>
              </a:ext>
            </a:extLst>
          </p:cNvPr>
          <p:cNvSpPr txBox="1">
            <a:spLocks/>
          </p:cNvSpPr>
          <p:nvPr/>
        </p:nvSpPr>
        <p:spPr>
          <a:xfrm>
            <a:off x="628650" y="450402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 Complex Example</a:t>
            </a:r>
          </a:p>
        </p:txBody>
      </p:sp>
    </p:spTree>
    <p:extLst>
      <p:ext uri="{BB962C8B-B14F-4D97-AF65-F5344CB8AC3E}">
        <p14:creationId xmlns:p14="http://schemas.microsoft.com/office/powerpoint/2010/main" val="1330440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5B48-2159-A14A-831F-9E97C852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SAMC-Semantic Aware Model Checking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CB5EE-69F3-4A49-AD16-36C94F7D1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07"/>
            <a:ext cx="7886700" cy="36261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Existing approaches for reduction is not sufficient</a:t>
            </a:r>
          </a:p>
          <a:p>
            <a:r>
              <a:rPr lang="en-US" dirty="0"/>
              <a:t>Classical DPOR </a:t>
            </a:r>
          </a:p>
          <a:p>
            <a:pPr lvl="1"/>
            <a:r>
              <a:rPr lang="en-US" dirty="0"/>
              <a:t>Black box, exploits general properties of distributed systems</a:t>
            </a:r>
          </a:p>
          <a:p>
            <a:r>
              <a:rPr lang="en-US" dirty="0"/>
              <a:t>SAMC</a:t>
            </a:r>
          </a:p>
          <a:p>
            <a:pPr lvl="1"/>
            <a:r>
              <a:rPr lang="en-US" dirty="0"/>
              <a:t>White-box, exploits system specific semantic information</a:t>
            </a:r>
          </a:p>
          <a:p>
            <a:r>
              <a:rPr lang="en-US" dirty="0"/>
              <a:t>Use system semantics for state space reduction</a:t>
            </a:r>
          </a:p>
          <a:p>
            <a:pPr lvl="1"/>
            <a:r>
              <a:rPr lang="en-US" dirty="0"/>
              <a:t>Local Message Independence</a:t>
            </a:r>
          </a:p>
          <a:p>
            <a:pPr lvl="1"/>
            <a:r>
              <a:rPr lang="en-US" dirty="0"/>
              <a:t>Crash Message Independence</a:t>
            </a:r>
          </a:p>
          <a:p>
            <a:pPr lvl="1"/>
            <a:r>
              <a:rPr lang="en-US" dirty="0"/>
              <a:t>Crash Recovery Symmetry</a:t>
            </a:r>
          </a:p>
          <a:p>
            <a:pPr lvl="1"/>
            <a:r>
              <a:rPr lang="en-US" dirty="0"/>
              <a:t>Reboot Synchronization 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BB5D1-17FD-9B43-8D15-338635C6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B8886-136F-B948-B62C-C2B1DDDAC443}"/>
              </a:ext>
            </a:extLst>
          </p:cNvPr>
          <p:cNvSpPr txBox="1"/>
          <p:nvPr/>
        </p:nvSpPr>
        <p:spPr>
          <a:xfrm>
            <a:off x="1165411" y="5072173"/>
            <a:ext cx="70680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 SAMC: semantic-aware model checking for fast discovery of deep bugs in cloud systems, OSDI’14</a:t>
            </a:r>
          </a:p>
        </p:txBody>
      </p:sp>
    </p:spTree>
    <p:extLst>
      <p:ext uri="{BB962C8B-B14F-4D97-AF65-F5344CB8AC3E}">
        <p14:creationId xmlns:p14="http://schemas.microsoft.com/office/powerpoint/2010/main" val="378515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0DD6E-04CE-764C-AD76-A632F761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Local Message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87EBA-0C4F-A249-96E1-9E7DD0DD4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messages sent to a node are concurrent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008F8-8862-A845-9667-693E9EBE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DCB40-9D77-144C-9B25-62519B4F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98" y="2112841"/>
            <a:ext cx="410798" cy="575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2B3B4E-96DF-AA4A-A7D1-54B28070C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472" y="2732449"/>
            <a:ext cx="446991" cy="461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86E3A-2224-A446-8052-1F218A24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190" y="2732449"/>
            <a:ext cx="446991" cy="461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00DBFE-6449-4D4D-BEF1-CEDFBAD5D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951" y="2738717"/>
            <a:ext cx="446991" cy="461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10647F-B1B2-8043-8941-37C8A92B6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613" y="2732449"/>
            <a:ext cx="446991" cy="4619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BB5085-A0E4-9240-A94A-5877F84264A0}"/>
              </a:ext>
            </a:extLst>
          </p:cNvPr>
          <p:cNvSpPr txBox="1"/>
          <p:nvPr/>
        </p:nvSpPr>
        <p:spPr>
          <a:xfrm>
            <a:off x="2022813" y="3149884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789A9-E811-1246-A479-841C323C242C}"/>
              </a:ext>
            </a:extLst>
          </p:cNvPr>
          <p:cNvSpPr/>
          <p:nvPr/>
        </p:nvSpPr>
        <p:spPr>
          <a:xfrm>
            <a:off x="2350769" y="3149883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6521B-AB5D-AB4D-B54C-08A7F6B2E859}"/>
              </a:ext>
            </a:extLst>
          </p:cNvPr>
          <p:cNvSpPr/>
          <p:nvPr/>
        </p:nvSpPr>
        <p:spPr>
          <a:xfrm>
            <a:off x="2710333" y="3149883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1FF8C9-46E6-4E49-8855-93981CA16788}"/>
              </a:ext>
            </a:extLst>
          </p:cNvPr>
          <p:cNvSpPr/>
          <p:nvPr/>
        </p:nvSpPr>
        <p:spPr>
          <a:xfrm>
            <a:off x="3102488" y="3137850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98B65F-B31B-FA49-85AE-9AD8F28B073F}"/>
              </a:ext>
            </a:extLst>
          </p:cNvPr>
          <p:cNvSpPr txBox="1"/>
          <p:nvPr/>
        </p:nvSpPr>
        <p:spPr>
          <a:xfrm>
            <a:off x="1958667" y="3497537"/>
            <a:ext cx="15896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Black box DPOR</a:t>
            </a:r>
          </a:p>
          <a:p>
            <a:pPr algn="ctr"/>
            <a:r>
              <a:rPr lang="en-US" sz="1600" dirty="0"/>
              <a:t>ABCD</a:t>
            </a:r>
          </a:p>
          <a:p>
            <a:pPr algn="ctr"/>
            <a:r>
              <a:rPr lang="en-US" sz="1600" dirty="0"/>
              <a:t>ABDC</a:t>
            </a:r>
          </a:p>
          <a:p>
            <a:pPr algn="ctr"/>
            <a:r>
              <a:rPr lang="en-US" sz="1600" dirty="0"/>
              <a:t>ACBD</a:t>
            </a:r>
          </a:p>
          <a:p>
            <a:pPr algn="ctr"/>
            <a:r>
              <a:rPr lang="en-US" sz="1600" dirty="0"/>
              <a:t>…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4!</a:t>
            </a:r>
            <a:r>
              <a:rPr lang="en-US" sz="1600" dirty="0"/>
              <a:t> </a:t>
            </a:r>
            <a:r>
              <a:rPr lang="en-US" sz="1600" dirty="0" err="1"/>
              <a:t>reorderings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11A20E-A454-F548-A1EC-07914BA2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277" y="2020033"/>
            <a:ext cx="410798" cy="575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F2A800-1502-374E-9BC3-F71F4DC02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251" y="2639641"/>
            <a:ext cx="446991" cy="4619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264AFB-1562-2846-8DCF-62EB23440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890" y="2639641"/>
            <a:ext cx="446991" cy="4619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55537B-F2A1-C34A-A0D0-4B8C4428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651" y="2645909"/>
            <a:ext cx="446991" cy="4619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7965FB-CB71-6642-8711-62661770C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392" y="2639641"/>
            <a:ext cx="446991" cy="4619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1B7FAC-B21B-6548-AE35-EF61938F6B78}"/>
              </a:ext>
            </a:extLst>
          </p:cNvPr>
          <p:cNvSpPr txBox="1"/>
          <p:nvPr/>
        </p:nvSpPr>
        <p:spPr>
          <a:xfrm>
            <a:off x="4606592" y="3057076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D5CCA8-F71B-2245-A830-65A732288D03}"/>
              </a:ext>
            </a:extLst>
          </p:cNvPr>
          <p:cNvSpPr/>
          <p:nvPr/>
        </p:nvSpPr>
        <p:spPr>
          <a:xfrm>
            <a:off x="4934548" y="3057075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C6D058-4DC5-374B-AFE3-E44DFF8C537E}"/>
              </a:ext>
            </a:extLst>
          </p:cNvPr>
          <p:cNvSpPr/>
          <p:nvPr/>
        </p:nvSpPr>
        <p:spPr>
          <a:xfrm>
            <a:off x="5823033" y="3057075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185498-369F-1D43-9B21-FE41C2826F42}"/>
              </a:ext>
            </a:extLst>
          </p:cNvPr>
          <p:cNvSpPr/>
          <p:nvPr/>
        </p:nvSpPr>
        <p:spPr>
          <a:xfrm>
            <a:off x="6215188" y="3045042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35DECF-F2F0-7749-A724-0B585A40E04F}"/>
              </a:ext>
            </a:extLst>
          </p:cNvPr>
          <p:cNvSpPr txBox="1"/>
          <p:nvPr/>
        </p:nvSpPr>
        <p:spPr>
          <a:xfrm>
            <a:off x="4838275" y="3481077"/>
            <a:ext cx="1599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White box DPOR</a:t>
            </a:r>
          </a:p>
          <a:p>
            <a:pPr algn="ctr"/>
            <a:r>
              <a:rPr lang="en-US" sz="1600" dirty="0"/>
              <a:t>ABCD</a:t>
            </a:r>
          </a:p>
          <a:p>
            <a:pPr algn="ctr"/>
            <a:r>
              <a:rPr lang="en-US" sz="1600" dirty="0"/>
              <a:t>ABDC</a:t>
            </a:r>
          </a:p>
          <a:p>
            <a:pPr algn="ctr"/>
            <a:r>
              <a:rPr lang="en-US" sz="1600" dirty="0"/>
              <a:t>BACD</a:t>
            </a:r>
          </a:p>
          <a:p>
            <a:pPr algn="ctr"/>
            <a:r>
              <a:rPr lang="en-US" sz="1600" dirty="0"/>
              <a:t>BADC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</a:rPr>
              <a:t>4</a:t>
            </a:r>
            <a:r>
              <a:rPr lang="en-US" sz="1600" dirty="0"/>
              <a:t> </a:t>
            </a:r>
            <a:r>
              <a:rPr lang="en-US" sz="1600" dirty="0" err="1"/>
              <a:t>reorderings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895BD8-18A4-CA42-81C0-86725EAF29F5}"/>
              </a:ext>
            </a:extLst>
          </p:cNvPr>
          <p:cNvSpPr txBox="1"/>
          <p:nvPr/>
        </p:nvSpPr>
        <p:spPr>
          <a:xfrm>
            <a:off x="6272602" y="3497537"/>
            <a:ext cx="29705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(with message processing semantics)</a:t>
            </a:r>
          </a:p>
        </p:txBody>
      </p:sp>
    </p:spTree>
    <p:extLst>
      <p:ext uri="{BB962C8B-B14F-4D97-AF65-F5344CB8AC3E}">
        <p14:creationId xmlns:p14="http://schemas.microsoft.com/office/powerpoint/2010/main" val="2100534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AE9D1-A89E-4A42-9AC8-181A06830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57" y="1316982"/>
            <a:ext cx="2424793" cy="141778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Discard: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if(</a:t>
            </a:r>
            <a:r>
              <a:rPr lang="en-US" sz="1600" dirty="0" err="1">
                <a:latin typeface="Courier" pitchFamily="2" charset="0"/>
              </a:rPr>
              <a:t>pd</a:t>
            </a:r>
            <a:r>
              <a:rPr lang="en-US" sz="1600" dirty="0">
                <a:latin typeface="Courier" pitchFamily="2" charset="0"/>
              </a:rPr>
              <a:t>(m, ls))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</a:t>
            </a:r>
            <a:r>
              <a:rPr lang="en-US" sz="1600" dirty="0" err="1">
                <a:latin typeface="Courier" pitchFamily="2" charset="0"/>
              </a:rPr>
              <a:t>noop</a:t>
            </a:r>
            <a:r>
              <a:rPr lang="en-US" sz="1600" dirty="0">
                <a:latin typeface="Courier" pitchFamily="2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63218-12A6-EE49-A046-E4AB62F6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2A4EC2-4B15-F741-BE87-4D577169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Local Message Independence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A22F3E-A446-3243-AC67-359E7657A90B}"/>
              </a:ext>
            </a:extLst>
          </p:cNvPr>
          <p:cNvSpPr txBox="1">
            <a:spLocks/>
          </p:cNvSpPr>
          <p:nvPr/>
        </p:nvSpPr>
        <p:spPr>
          <a:xfrm>
            <a:off x="1632856" y="2579650"/>
            <a:ext cx="2424793" cy="1417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</a:rPr>
              <a:t>Constant: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if(pc(m, ls))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    ls = </a:t>
            </a:r>
            <a:r>
              <a:rPr lang="en-US" sz="1600" dirty="0" err="1">
                <a:latin typeface="Courier" pitchFamily="2" charset="0"/>
              </a:rPr>
              <a:t>Const</a:t>
            </a:r>
            <a:r>
              <a:rPr lang="en-US" sz="1600" dirty="0">
                <a:latin typeface="Courier" pitchFamily="2" charset="0"/>
              </a:rPr>
              <a:t>;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FA38F7-338E-7A43-BFC7-FAC8A2372AFA}"/>
              </a:ext>
            </a:extLst>
          </p:cNvPr>
          <p:cNvSpPr txBox="1">
            <a:spLocks/>
          </p:cNvSpPr>
          <p:nvPr/>
        </p:nvSpPr>
        <p:spPr>
          <a:xfrm>
            <a:off x="4593771" y="1290636"/>
            <a:ext cx="2424793" cy="1417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</a:rPr>
              <a:t>Increment: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if(pi(m, ls))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    ls ++;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3BA4A4-48FB-2C49-82EC-D730B4EA6F7B}"/>
              </a:ext>
            </a:extLst>
          </p:cNvPr>
          <p:cNvSpPr txBox="1">
            <a:spLocks/>
          </p:cNvSpPr>
          <p:nvPr/>
        </p:nvSpPr>
        <p:spPr>
          <a:xfrm>
            <a:off x="4713515" y="2505370"/>
            <a:ext cx="3132364" cy="1417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</a:rPr>
              <a:t>Modify: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if(pm(m, ls))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    ls = modify(m, ls)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CE85-BBD2-6649-8D08-1B4B7FA9A252}"/>
              </a:ext>
            </a:extLst>
          </p:cNvPr>
          <p:cNvSpPr txBox="1"/>
          <p:nvPr/>
        </p:nvSpPr>
        <p:spPr>
          <a:xfrm>
            <a:off x="1063933" y="3891186"/>
            <a:ext cx="7016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urier" pitchFamily="2" charset="0"/>
              </a:rPr>
              <a:t>m1</a:t>
            </a:r>
            <a:r>
              <a:rPr lang="en-US" sz="1600" dirty="0"/>
              <a:t> is independent of </a:t>
            </a:r>
            <a:r>
              <a:rPr lang="en-US" sz="1600" dirty="0">
                <a:latin typeface="Courier" pitchFamily="2" charset="0"/>
              </a:rPr>
              <a:t>m2</a:t>
            </a:r>
            <a:r>
              <a:rPr lang="en-US" sz="1600" dirty="0"/>
              <a:t> if </a:t>
            </a:r>
            <a:r>
              <a:rPr lang="en-US" sz="1600" dirty="0" err="1">
                <a:latin typeface="Courier" pitchFamily="2" charset="0"/>
              </a:rPr>
              <a:t>pd</a:t>
            </a:r>
            <a:r>
              <a:rPr lang="en-US" sz="1600" dirty="0"/>
              <a:t> is true for any of </a:t>
            </a:r>
            <a:r>
              <a:rPr lang="en-US" sz="1600" dirty="0">
                <a:latin typeface="Courier" pitchFamily="2" charset="0"/>
              </a:rPr>
              <a:t>m1</a:t>
            </a:r>
            <a:r>
              <a:rPr lang="en-US" sz="1600" dirty="0"/>
              <a:t> and </a:t>
            </a:r>
            <a:r>
              <a:rPr lang="en-US" sz="1600" dirty="0">
                <a:latin typeface="Courier" pitchFamily="2" charset="0"/>
              </a:rPr>
              <a:t>m2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urier" pitchFamily="2" charset="0"/>
              </a:rPr>
              <a:t>m1</a:t>
            </a:r>
            <a:r>
              <a:rPr lang="en-US" sz="1600" dirty="0"/>
              <a:t> is independent of </a:t>
            </a:r>
            <a:r>
              <a:rPr lang="en-US" sz="1600" dirty="0">
                <a:latin typeface="Courier" pitchFamily="2" charset="0"/>
              </a:rPr>
              <a:t>m2</a:t>
            </a:r>
            <a:r>
              <a:rPr lang="en-US" sz="1600" dirty="0"/>
              <a:t> if </a:t>
            </a:r>
            <a:r>
              <a:rPr lang="en-US" sz="1600" dirty="0">
                <a:latin typeface="Courier" pitchFamily="2" charset="0"/>
              </a:rPr>
              <a:t>pi</a:t>
            </a:r>
            <a:r>
              <a:rPr lang="en-US" sz="1600" dirty="0"/>
              <a:t> (or </a:t>
            </a:r>
            <a:r>
              <a:rPr lang="en-US" sz="1600" dirty="0">
                <a:latin typeface="Courier" pitchFamily="2" charset="0"/>
              </a:rPr>
              <a:t>pc</a:t>
            </a:r>
            <a:r>
              <a:rPr lang="en-US" sz="1600" dirty="0"/>
              <a:t>) is true on both </a:t>
            </a:r>
            <a:r>
              <a:rPr lang="en-US" sz="1600" dirty="0">
                <a:latin typeface="Courier" pitchFamily="2" charset="0"/>
              </a:rPr>
              <a:t>m1</a:t>
            </a:r>
            <a:r>
              <a:rPr lang="en-US" sz="1600" dirty="0"/>
              <a:t> and </a:t>
            </a:r>
            <a:r>
              <a:rPr lang="en-US" sz="1600" dirty="0">
                <a:latin typeface="Courier" pitchFamily="2" charset="0"/>
              </a:rPr>
              <a:t>m2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ourier" pitchFamily="2" charset="0"/>
              </a:rPr>
              <a:t>m1</a:t>
            </a:r>
            <a:r>
              <a:rPr lang="en-US" sz="1600" dirty="0"/>
              <a:t> and </a:t>
            </a:r>
            <a:r>
              <a:rPr lang="en-US" sz="1600" dirty="0">
                <a:latin typeface="Courier" pitchFamily="2" charset="0"/>
              </a:rPr>
              <a:t>m2</a:t>
            </a:r>
            <a:r>
              <a:rPr lang="en-US" sz="1600" dirty="0"/>
              <a:t> are dependent if </a:t>
            </a:r>
            <a:r>
              <a:rPr lang="en-US" sz="1600" dirty="0">
                <a:latin typeface="Courier" pitchFamily="2" charset="0"/>
              </a:rPr>
              <a:t>pm</a:t>
            </a:r>
            <a:r>
              <a:rPr lang="en-US" sz="1600" dirty="0"/>
              <a:t> is true on </a:t>
            </a:r>
            <a:r>
              <a:rPr lang="en-US" sz="1600" dirty="0">
                <a:latin typeface="Courier" pitchFamily="2" charset="0"/>
              </a:rPr>
              <a:t>m1</a:t>
            </a:r>
            <a:r>
              <a:rPr lang="en-US" sz="1600" dirty="0"/>
              <a:t> and </a:t>
            </a:r>
            <a:r>
              <a:rPr lang="en-US" sz="1600" dirty="0" err="1">
                <a:latin typeface="Courier" pitchFamily="2" charset="0"/>
              </a:rPr>
              <a:t>pd</a:t>
            </a:r>
            <a:r>
              <a:rPr lang="en-US" sz="1600" dirty="0"/>
              <a:t> is not true on </a:t>
            </a:r>
            <a:r>
              <a:rPr lang="en-US" sz="1600" dirty="0">
                <a:latin typeface="Courier" pitchFamily="2" charset="0"/>
              </a:rPr>
              <a:t>m2</a:t>
            </a:r>
            <a:r>
              <a:rPr lang="en-US" sz="1600" dirty="0"/>
              <a:t> </a:t>
            </a:r>
          </a:p>
          <a:p>
            <a:r>
              <a:rPr lang="en-US" sz="1600" dirty="0"/>
              <a:t>       (they modify the state in unique ways)</a:t>
            </a:r>
          </a:p>
        </p:txBody>
      </p:sp>
    </p:spTree>
    <p:extLst>
      <p:ext uri="{BB962C8B-B14F-4D97-AF65-F5344CB8AC3E}">
        <p14:creationId xmlns:p14="http://schemas.microsoft.com/office/powerpoint/2010/main" val="14296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CFC574-45A6-B249-895E-44526B083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6826"/>
            <a:ext cx="7886700" cy="3880644"/>
          </a:xfrm>
        </p:spPr>
        <p:txBody>
          <a:bodyPr/>
          <a:lstStyle/>
          <a:p>
            <a:r>
              <a:rPr lang="en-US" dirty="0"/>
              <a:t>Some messages and node crashes are concurrent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E.g. Crash of a node N is concurrent with messages A, B, C, 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7A781-798D-224A-9DE4-294B857B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16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BD25E-5427-A846-B4D1-95438850A3D7}"/>
              </a:ext>
            </a:extLst>
          </p:cNvPr>
          <p:cNvSpPr txBox="1"/>
          <p:nvPr/>
        </p:nvSpPr>
        <p:spPr>
          <a:xfrm>
            <a:off x="3994862" y="3744285"/>
            <a:ext cx="1599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White box DPOR</a:t>
            </a:r>
          </a:p>
          <a:p>
            <a:pPr algn="ctr"/>
            <a:r>
              <a:rPr lang="en-US" sz="1600" dirty="0"/>
              <a:t>ABCDX</a:t>
            </a:r>
          </a:p>
          <a:p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9B5BA0-F465-0044-9993-9D38176E4750}"/>
              </a:ext>
            </a:extLst>
          </p:cNvPr>
          <p:cNvSpPr txBox="1"/>
          <p:nvPr/>
        </p:nvSpPr>
        <p:spPr>
          <a:xfrm>
            <a:off x="2095528" y="3775229"/>
            <a:ext cx="15334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Black box DPOR</a:t>
            </a:r>
          </a:p>
          <a:p>
            <a:pPr algn="ctr"/>
            <a:r>
              <a:rPr lang="en-US" sz="1600" dirty="0"/>
              <a:t>ABCDX</a:t>
            </a:r>
          </a:p>
          <a:p>
            <a:pPr algn="ctr"/>
            <a:r>
              <a:rPr lang="en-US" sz="1600" dirty="0"/>
              <a:t>ABCXD</a:t>
            </a:r>
          </a:p>
          <a:p>
            <a:pPr algn="ctr"/>
            <a:r>
              <a:rPr lang="en-US" sz="1600" dirty="0"/>
              <a:t>ABXCD</a:t>
            </a:r>
          </a:p>
          <a:p>
            <a:pPr algn="ctr"/>
            <a:r>
              <a:rPr lang="en-US" sz="1600" dirty="0"/>
              <a:t>AXBCD</a:t>
            </a:r>
          </a:p>
          <a:p>
            <a:pPr algn="ctr"/>
            <a:r>
              <a:rPr lang="en-US" sz="1600" dirty="0"/>
              <a:t>XABCD</a:t>
            </a:r>
          </a:p>
          <a:p>
            <a:endParaRPr lang="en-US" sz="16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0AB701B-0F2C-E749-95E2-A732D4EB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Crash Message Independence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153CB7-A5AC-574E-AB58-F26C9CB77BDF}"/>
              </a:ext>
            </a:extLst>
          </p:cNvPr>
          <p:cNvSpPr txBox="1">
            <a:spLocks/>
          </p:cNvSpPr>
          <p:nvPr/>
        </p:nvSpPr>
        <p:spPr>
          <a:xfrm>
            <a:off x="1570069" y="1779440"/>
            <a:ext cx="2424793" cy="1417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</a:rPr>
              <a:t>Global impact: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if(</a:t>
            </a:r>
            <a:r>
              <a:rPr lang="en-US" sz="1600" dirty="0" err="1">
                <a:latin typeface="Courier" pitchFamily="2" charset="0"/>
              </a:rPr>
              <a:t>pg</a:t>
            </a:r>
            <a:r>
              <a:rPr lang="en-US" sz="1600" dirty="0">
                <a:latin typeface="Courier" pitchFamily="2" charset="0"/>
              </a:rPr>
              <a:t>(X, ls))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    modify(ls);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    </a:t>
            </a:r>
            <a:r>
              <a:rPr lang="en-US" sz="1600" dirty="0" err="1">
                <a:latin typeface="Courier" pitchFamily="2" charset="0"/>
              </a:rPr>
              <a:t>sendMsg</a:t>
            </a:r>
            <a:r>
              <a:rPr lang="en-US" sz="1600" dirty="0">
                <a:latin typeface="Courier" pitchFamily="2" charset="0"/>
              </a:rPr>
              <a:t>();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1B9B4E-B274-B443-ACA9-3D41714E1DF7}"/>
              </a:ext>
            </a:extLst>
          </p:cNvPr>
          <p:cNvSpPr txBox="1">
            <a:spLocks/>
          </p:cNvSpPr>
          <p:nvPr/>
        </p:nvSpPr>
        <p:spPr>
          <a:xfrm>
            <a:off x="4232320" y="1789359"/>
            <a:ext cx="2424793" cy="1417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</a:rPr>
              <a:t>Local impact: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if(</a:t>
            </a:r>
            <a:r>
              <a:rPr lang="en-US" sz="1600" dirty="0" err="1">
                <a:latin typeface="Courier" pitchFamily="2" charset="0"/>
              </a:rPr>
              <a:t>pg</a:t>
            </a:r>
            <a:r>
              <a:rPr lang="en-US" sz="1600" dirty="0">
                <a:latin typeface="Courier" pitchFamily="2" charset="0"/>
              </a:rPr>
              <a:t>(X, ls))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Courier" pitchFamily="2" charset="0"/>
              </a:rPr>
              <a:t>    modify(ls);</a:t>
            </a:r>
          </a:p>
        </p:txBody>
      </p:sp>
    </p:spTree>
    <p:extLst>
      <p:ext uri="{BB962C8B-B14F-4D97-AF65-F5344CB8AC3E}">
        <p14:creationId xmlns:p14="http://schemas.microsoft.com/office/powerpoint/2010/main" val="1442152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58A1-6CC5-FE45-9154-E6DB99C21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Guide the model checker with the crash decisions</a:t>
            </a:r>
          </a:p>
          <a:p>
            <a:endParaRPr lang="en-US" sz="800" dirty="0"/>
          </a:p>
          <a:p>
            <a:r>
              <a:rPr lang="en-US" sz="2000" dirty="0"/>
              <a:t>Some crashes lead to symmetrical recovery behaviors</a:t>
            </a:r>
          </a:p>
          <a:p>
            <a:pPr lvl="1"/>
            <a:r>
              <a:rPr lang="en-US" dirty="0"/>
              <a:t>In a 4-node system with FFFL, crashing the first and the second node may lead to the same behavior</a:t>
            </a:r>
          </a:p>
          <a:p>
            <a:pPr lvl="1"/>
            <a:r>
              <a:rPr lang="en-US" dirty="0"/>
              <a:t>Two recovery actions are symmetrical if they produce the same message and update the local state in the same way</a:t>
            </a:r>
          </a:p>
          <a:p>
            <a:endParaRPr lang="en-US" sz="800" dirty="0"/>
          </a:p>
          <a:p>
            <a:r>
              <a:rPr lang="en-US" sz="2000" dirty="0"/>
              <a:t>Needs to extract recovery logic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AFFA7-A9FB-CA41-834C-2D36CA53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9D95B4-41AC-5C49-8DB1-34D5F3A0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Crash Recovery Symmetry</a:t>
            </a:r>
          </a:p>
        </p:txBody>
      </p:sp>
    </p:spTree>
    <p:extLst>
      <p:ext uri="{BB962C8B-B14F-4D97-AF65-F5344CB8AC3E}">
        <p14:creationId xmlns:p14="http://schemas.microsoft.com/office/powerpoint/2010/main" val="275250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E9780-AA75-9045-B034-7BBD76BEA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Guide the model checker with the reboot decisions</a:t>
            </a:r>
          </a:p>
          <a:p>
            <a:endParaRPr lang="en-US" sz="800" dirty="0"/>
          </a:p>
          <a:p>
            <a:r>
              <a:rPr lang="en-US" sz="2000" dirty="0"/>
              <a:t>A reboot will not lead to a new scenario if the current state of the system is similar to the state it crashed</a:t>
            </a:r>
          </a:p>
          <a:p>
            <a:endParaRPr lang="en-US" sz="800" dirty="0"/>
          </a:p>
          <a:p>
            <a:r>
              <a:rPr lang="en-US" sz="2000" dirty="0"/>
              <a:t>Needs to extract reboot synchronization predicates and corresponding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C9649-282D-6644-82A4-39852A28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6A0A15-3C4B-8748-826F-06770F8F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Reboot Synchronization Symmetry</a:t>
            </a:r>
          </a:p>
        </p:txBody>
      </p:sp>
    </p:spTree>
    <p:extLst>
      <p:ext uri="{BB962C8B-B14F-4D97-AF65-F5344CB8AC3E}">
        <p14:creationId xmlns:p14="http://schemas.microsoft.com/office/powerpoint/2010/main" val="109695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848D-45A4-2345-8D60-1F891DA2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Partial Order Reduction for Distributed Systems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A41EED-E989-A04D-9A2C-D28FAC2A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9424"/>
            <a:ext cx="7886700" cy="3626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Semantic information provides coarser equivalence of executions:</a:t>
            </a:r>
          </a:p>
          <a:p>
            <a:endParaRPr lang="en-US" sz="8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05600-51AF-1E46-8094-F584C7F1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19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D4BC7F-A08D-A14C-ADA3-CBEAC78AAEB0}"/>
              </a:ext>
            </a:extLst>
          </p:cNvPr>
          <p:cNvGrpSpPr/>
          <p:nvPr/>
        </p:nvGrpSpPr>
        <p:grpSpPr>
          <a:xfrm>
            <a:off x="2826707" y="3854376"/>
            <a:ext cx="3397824" cy="1187347"/>
            <a:chOff x="2708216" y="3487040"/>
            <a:chExt cx="3559409" cy="147127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9116C2-4652-D247-B7E0-B6F2DEA76B88}"/>
                </a:ext>
              </a:extLst>
            </p:cNvPr>
            <p:cNvSpPr/>
            <p:nvPr/>
          </p:nvSpPr>
          <p:spPr>
            <a:xfrm>
              <a:off x="2708216" y="4206095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273FEB-1F97-2C40-BE8D-0A24F9C330D9}"/>
                </a:ext>
              </a:extLst>
            </p:cNvPr>
            <p:cNvSpPr/>
            <p:nvPr/>
          </p:nvSpPr>
          <p:spPr>
            <a:xfrm>
              <a:off x="6141905" y="4105455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46E518-90D0-7645-9D2D-67FB6F860C2C}"/>
                </a:ext>
              </a:extLst>
            </p:cNvPr>
            <p:cNvSpPr/>
            <p:nvPr/>
          </p:nvSpPr>
          <p:spPr>
            <a:xfrm>
              <a:off x="3548111" y="3647661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EA3296B-3B15-624C-8759-718501C4AC3C}"/>
                </a:ext>
              </a:extLst>
            </p:cNvPr>
            <p:cNvSpPr/>
            <p:nvPr/>
          </p:nvSpPr>
          <p:spPr>
            <a:xfrm>
              <a:off x="3027146" y="4628227"/>
              <a:ext cx="125720" cy="11741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6DCB0B-AE20-BB41-9051-14FFD7591C64}"/>
                </a:ext>
              </a:extLst>
            </p:cNvPr>
            <p:cNvSpPr/>
            <p:nvPr/>
          </p:nvSpPr>
          <p:spPr>
            <a:xfrm>
              <a:off x="3673831" y="4620451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5B4BEB0-6A43-EB4D-8913-C1C51F3DD841}"/>
                </a:ext>
              </a:extLst>
            </p:cNvPr>
            <p:cNvSpPr/>
            <p:nvPr/>
          </p:nvSpPr>
          <p:spPr>
            <a:xfrm>
              <a:off x="3103241" y="3917912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17992B-B9DD-954C-88F9-19D3CAFA7153}"/>
                </a:ext>
              </a:extLst>
            </p:cNvPr>
            <p:cNvSpPr/>
            <p:nvPr/>
          </p:nvSpPr>
          <p:spPr>
            <a:xfrm>
              <a:off x="5519483" y="4284371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1F6CBA3-88E1-0142-B846-8B7E1AC15150}"/>
                </a:ext>
              </a:extLst>
            </p:cNvPr>
            <p:cNvSpPr/>
            <p:nvPr/>
          </p:nvSpPr>
          <p:spPr>
            <a:xfrm>
              <a:off x="5893996" y="4552746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16FACD7-ED98-7F4C-96E7-BB9DE4972B8F}"/>
                </a:ext>
              </a:extLst>
            </p:cNvPr>
            <p:cNvSpPr/>
            <p:nvPr/>
          </p:nvSpPr>
          <p:spPr>
            <a:xfrm>
              <a:off x="5764085" y="3740392"/>
              <a:ext cx="125720" cy="11741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B0888C-E8F9-1A47-B1B4-8D8BAB1182C2}"/>
                </a:ext>
              </a:extLst>
            </p:cNvPr>
            <p:cNvSpPr/>
            <p:nvPr/>
          </p:nvSpPr>
          <p:spPr>
            <a:xfrm>
              <a:off x="3399805" y="4239167"/>
              <a:ext cx="125720" cy="11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64167E-0C00-374C-8CCA-F4E8F8E7C2FA}"/>
                </a:ext>
              </a:extLst>
            </p:cNvPr>
            <p:cNvSpPr txBox="1"/>
            <p:nvPr/>
          </p:nvSpPr>
          <p:spPr>
            <a:xfrm>
              <a:off x="3651248" y="3996375"/>
              <a:ext cx="2032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.  </a:t>
              </a: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.  . .</a:t>
              </a:r>
              <a:r>
                <a:rPr lang="en-US" sz="2800" b="1" dirty="0"/>
                <a:t> . .  .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A47585-8098-DA46-96C3-4B344CDFE8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8961" y="3765075"/>
              <a:ext cx="256291" cy="1346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AC99043-6E45-1747-B9EE-1417FB16DD37}"/>
                </a:ext>
              </a:extLst>
            </p:cNvPr>
            <p:cNvCxnSpPr>
              <a:cxnSpLocks/>
            </p:cNvCxnSpPr>
            <p:nvPr/>
          </p:nvCxnSpPr>
          <p:spPr>
            <a:xfrm>
              <a:off x="2818626" y="4381740"/>
              <a:ext cx="204902" cy="246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C6E2B58-9833-1449-BFDC-163B51356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8627" y="4045213"/>
              <a:ext cx="256291" cy="1346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EB15134-F48A-C44A-A006-7CA4CD3413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1078" y="4287614"/>
              <a:ext cx="386734" cy="22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D2C6BB5-351F-5245-BC26-3D022FAB10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666" y="4435092"/>
              <a:ext cx="256291" cy="13466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A1E367C-7E07-504B-A1FC-9595B695C984}"/>
                </a:ext>
              </a:extLst>
            </p:cNvPr>
            <p:cNvCxnSpPr>
              <a:cxnSpLocks/>
            </p:cNvCxnSpPr>
            <p:nvPr/>
          </p:nvCxnSpPr>
          <p:spPr>
            <a:xfrm>
              <a:off x="5645206" y="4401785"/>
              <a:ext cx="257660" cy="1509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303C7CA-4D48-7240-83E1-8FA80C3419E2}"/>
                </a:ext>
              </a:extLst>
            </p:cNvPr>
            <p:cNvCxnSpPr>
              <a:cxnSpLocks/>
            </p:cNvCxnSpPr>
            <p:nvPr/>
          </p:nvCxnSpPr>
          <p:spPr>
            <a:xfrm>
              <a:off x="5923551" y="3833815"/>
              <a:ext cx="281213" cy="24542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14DB07D-329B-D34A-A60F-404B76CF0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631" y="4281096"/>
              <a:ext cx="147133" cy="218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BCEB32C-2BCB-5148-B018-2DD68892C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122" y="4697391"/>
              <a:ext cx="349172" cy="6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4A3CA62-8ADC-AE4B-9B2C-A748F5402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5943" y="4158330"/>
              <a:ext cx="421692" cy="9846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F9C4D1-E897-044E-9D1F-15347D900245}"/>
                </a:ext>
              </a:extLst>
            </p:cNvPr>
            <p:cNvSpPr txBox="1"/>
            <p:nvPr/>
          </p:nvSpPr>
          <p:spPr>
            <a:xfrm>
              <a:off x="3870837" y="4435093"/>
              <a:ext cx="22105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. </a:t>
              </a: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. . . . . </a:t>
              </a:r>
              <a:r>
                <a:rPr lang="en-US" sz="2800" b="1" dirty="0"/>
                <a:t>. . . 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061D86-C4E8-204F-A707-FF9B0B1D2BD9}"/>
                </a:ext>
              </a:extLst>
            </p:cNvPr>
            <p:cNvSpPr txBox="1"/>
            <p:nvPr/>
          </p:nvSpPr>
          <p:spPr>
            <a:xfrm>
              <a:off x="3687123" y="3487040"/>
              <a:ext cx="213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</a:t>
              </a: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.  .</a:t>
              </a:r>
              <a:r>
                <a:rPr lang="en-US" sz="2800" b="1" dirty="0"/>
                <a:t>  . . .</a:t>
              </a: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 .  .</a:t>
              </a:r>
              <a:r>
                <a:rPr lang="en-US" sz="2800" b="1" dirty="0"/>
                <a:t> .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4019DA5-A9B3-F64A-9D18-2D63EE1A791F}"/>
              </a:ext>
            </a:extLst>
          </p:cNvPr>
          <p:cNvSpPr/>
          <p:nvPr/>
        </p:nvSpPr>
        <p:spPr>
          <a:xfrm>
            <a:off x="3341815" y="5069845"/>
            <a:ext cx="2847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Systematic testing with pruning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1D28044-9CDD-864E-A787-3367E73D53C6}"/>
              </a:ext>
            </a:extLst>
          </p:cNvPr>
          <p:cNvGrpSpPr/>
          <p:nvPr/>
        </p:nvGrpSpPr>
        <p:grpSpPr>
          <a:xfrm>
            <a:off x="5719551" y="1946068"/>
            <a:ext cx="2589679" cy="1550894"/>
            <a:chOff x="5925671" y="3648635"/>
            <a:chExt cx="2589679" cy="155089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75F2F83-822C-7C4A-9F57-8CB516A0788F}"/>
                </a:ext>
              </a:extLst>
            </p:cNvPr>
            <p:cNvSpPr/>
            <p:nvPr/>
          </p:nvSpPr>
          <p:spPr>
            <a:xfrm>
              <a:off x="5934635" y="3648635"/>
              <a:ext cx="2580715" cy="1532965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D80C33-33CB-8346-938A-DDFC971A54EE}"/>
                </a:ext>
              </a:extLst>
            </p:cNvPr>
            <p:cNvSpPr/>
            <p:nvPr/>
          </p:nvSpPr>
          <p:spPr>
            <a:xfrm>
              <a:off x="5925671" y="3666565"/>
              <a:ext cx="700219" cy="560190"/>
            </a:xfrm>
            <a:custGeom>
              <a:avLst/>
              <a:gdLst>
                <a:gd name="connsiteX0" fmla="*/ 0 w 700219"/>
                <a:gd name="connsiteY0" fmla="*/ 546847 h 560190"/>
                <a:gd name="connsiteX1" fmla="*/ 251011 w 700219"/>
                <a:gd name="connsiteY1" fmla="*/ 546847 h 560190"/>
                <a:gd name="connsiteX2" fmla="*/ 385482 w 700219"/>
                <a:gd name="connsiteY2" fmla="*/ 484094 h 560190"/>
                <a:gd name="connsiteX3" fmla="*/ 430305 w 700219"/>
                <a:gd name="connsiteY3" fmla="*/ 439270 h 560190"/>
                <a:gd name="connsiteX4" fmla="*/ 546847 w 700219"/>
                <a:gd name="connsiteY4" fmla="*/ 340659 h 560190"/>
                <a:gd name="connsiteX5" fmla="*/ 573741 w 700219"/>
                <a:gd name="connsiteY5" fmla="*/ 304800 h 560190"/>
                <a:gd name="connsiteX6" fmla="*/ 609600 w 700219"/>
                <a:gd name="connsiteY6" fmla="*/ 268941 h 560190"/>
                <a:gd name="connsiteX7" fmla="*/ 654423 w 700219"/>
                <a:gd name="connsiteY7" fmla="*/ 206188 h 560190"/>
                <a:gd name="connsiteX8" fmla="*/ 672353 w 700219"/>
                <a:gd name="connsiteY8" fmla="*/ 188259 h 560190"/>
                <a:gd name="connsiteX9" fmla="*/ 699247 w 700219"/>
                <a:gd name="connsiteY9" fmla="*/ 98611 h 560190"/>
                <a:gd name="connsiteX10" fmla="*/ 699247 w 700219"/>
                <a:gd name="connsiteY10" fmla="*/ 0 h 56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0219" h="560190">
                  <a:moveTo>
                    <a:pt x="0" y="546847"/>
                  </a:moveTo>
                  <a:cubicBezTo>
                    <a:pt x="98626" y="560935"/>
                    <a:pt x="119899" y="567994"/>
                    <a:pt x="251011" y="546847"/>
                  </a:cubicBezTo>
                  <a:cubicBezTo>
                    <a:pt x="275395" y="542914"/>
                    <a:pt x="357152" y="506758"/>
                    <a:pt x="385482" y="484094"/>
                  </a:cubicBezTo>
                  <a:cubicBezTo>
                    <a:pt x="401982" y="470894"/>
                    <a:pt x="414073" y="452797"/>
                    <a:pt x="430305" y="439270"/>
                  </a:cubicBezTo>
                  <a:cubicBezTo>
                    <a:pt x="520247" y="364318"/>
                    <a:pt x="468415" y="427805"/>
                    <a:pt x="546847" y="340659"/>
                  </a:cubicBezTo>
                  <a:cubicBezTo>
                    <a:pt x="556842" y="329553"/>
                    <a:pt x="563902" y="316044"/>
                    <a:pt x="573741" y="304800"/>
                  </a:cubicBezTo>
                  <a:cubicBezTo>
                    <a:pt x="584872" y="292078"/>
                    <a:pt x="598469" y="281663"/>
                    <a:pt x="609600" y="268941"/>
                  </a:cubicBezTo>
                  <a:cubicBezTo>
                    <a:pt x="668507" y="201619"/>
                    <a:pt x="609783" y="261987"/>
                    <a:pt x="654423" y="206188"/>
                  </a:cubicBezTo>
                  <a:cubicBezTo>
                    <a:pt x="659703" y="199588"/>
                    <a:pt x="666376" y="194235"/>
                    <a:pt x="672353" y="188259"/>
                  </a:cubicBezTo>
                  <a:cubicBezTo>
                    <a:pt x="675127" y="179938"/>
                    <a:pt x="698118" y="115544"/>
                    <a:pt x="699247" y="98611"/>
                  </a:cubicBezTo>
                  <a:cubicBezTo>
                    <a:pt x="701434" y="65813"/>
                    <a:pt x="699247" y="32870"/>
                    <a:pt x="69924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B975077-0E59-A748-B11C-ECA76DD83D7D}"/>
                </a:ext>
              </a:extLst>
            </p:cNvPr>
            <p:cNvSpPr/>
            <p:nvPr/>
          </p:nvSpPr>
          <p:spPr>
            <a:xfrm>
              <a:off x="6373906" y="4078941"/>
              <a:ext cx="349623" cy="1075765"/>
            </a:xfrm>
            <a:custGeom>
              <a:avLst/>
              <a:gdLst>
                <a:gd name="connsiteX0" fmla="*/ 0 w 349623"/>
                <a:gd name="connsiteY0" fmla="*/ 0 h 1013012"/>
                <a:gd name="connsiteX1" fmla="*/ 71718 w 349623"/>
                <a:gd name="connsiteY1" fmla="*/ 8965 h 1013012"/>
                <a:gd name="connsiteX2" fmla="*/ 107576 w 349623"/>
                <a:gd name="connsiteY2" fmla="*/ 62753 h 1013012"/>
                <a:gd name="connsiteX3" fmla="*/ 125506 w 349623"/>
                <a:gd name="connsiteY3" fmla="*/ 80682 h 1013012"/>
                <a:gd name="connsiteX4" fmla="*/ 134470 w 349623"/>
                <a:gd name="connsiteY4" fmla="*/ 125506 h 1013012"/>
                <a:gd name="connsiteX5" fmla="*/ 152400 w 349623"/>
                <a:gd name="connsiteY5" fmla="*/ 170330 h 1013012"/>
                <a:gd name="connsiteX6" fmla="*/ 161365 w 349623"/>
                <a:gd name="connsiteY6" fmla="*/ 268941 h 1013012"/>
                <a:gd name="connsiteX7" fmla="*/ 179294 w 349623"/>
                <a:gd name="connsiteY7" fmla="*/ 358588 h 1013012"/>
                <a:gd name="connsiteX8" fmla="*/ 197223 w 349623"/>
                <a:gd name="connsiteY8" fmla="*/ 439271 h 1013012"/>
                <a:gd name="connsiteX9" fmla="*/ 215153 w 349623"/>
                <a:gd name="connsiteY9" fmla="*/ 466165 h 1013012"/>
                <a:gd name="connsiteX10" fmla="*/ 224118 w 349623"/>
                <a:gd name="connsiteY10" fmla="*/ 493059 h 1013012"/>
                <a:gd name="connsiteX11" fmla="*/ 259976 w 349623"/>
                <a:gd name="connsiteY11" fmla="*/ 555812 h 1013012"/>
                <a:gd name="connsiteX12" fmla="*/ 268941 w 349623"/>
                <a:gd name="connsiteY12" fmla="*/ 591671 h 1013012"/>
                <a:gd name="connsiteX13" fmla="*/ 304800 w 349623"/>
                <a:gd name="connsiteY13" fmla="*/ 654424 h 1013012"/>
                <a:gd name="connsiteX14" fmla="*/ 313765 w 349623"/>
                <a:gd name="connsiteY14" fmla="*/ 690282 h 1013012"/>
                <a:gd name="connsiteX15" fmla="*/ 340659 w 349623"/>
                <a:gd name="connsiteY15" fmla="*/ 762000 h 1013012"/>
                <a:gd name="connsiteX16" fmla="*/ 349623 w 349623"/>
                <a:gd name="connsiteY16" fmla="*/ 806824 h 1013012"/>
                <a:gd name="connsiteX17" fmla="*/ 340659 w 349623"/>
                <a:gd name="connsiteY17" fmla="*/ 959224 h 1013012"/>
                <a:gd name="connsiteX18" fmla="*/ 322729 w 349623"/>
                <a:gd name="connsiteY18" fmla="*/ 1013012 h 101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23" h="1013012">
                  <a:moveTo>
                    <a:pt x="0" y="0"/>
                  </a:moveTo>
                  <a:cubicBezTo>
                    <a:pt x="23906" y="2988"/>
                    <a:pt x="49076" y="732"/>
                    <a:pt x="71718" y="8965"/>
                  </a:cubicBezTo>
                  <a:cubicBezTo>
                    <a:pt x="106709" y="21689"/>
                    <a:pt x="93548" y="39373"/>
                    <a:pt x="107576" y="62753"/>
                  </a:cubicBezTo>
                  <a:cubicBezTo>
                    <a:pt x="111925" y="70001"/>
                    <a:pt x="119529" y="74706"/>
                    <a:pt x="125506" y="80682"/>
                  </a:cubicBezTo>
                  <a:cubicBezTo>
                    <a:pt x="128494" y="95623"/>
                    <a:pt x="130092" y="110911"/>
                    <a:pt x="134470" y="125506"/>
                  </a:cubicBezTo>
                  <a:cubicBezTo>
                    <a:pt x="139094" y="140920"/>
                    <a:pt x="149434" y="154513"/>
                    <a:pt x="152400" y="170330"/>
                  </a:cubicBezTo>
                  <a:cubicBezTo>
                    <a:pt x="158483" y="202771"/>
                    <a:pt x="157509" y="236161"/>
                    <a:pt x="161365" y="268941"/>
                  </a:cubicBezTo>
                  <a:cubicBezTo>
                    <a:pt x="167954" y="324949"/>
                    <a:pt x="168903" y="311829"/>
                    <a:pt x="179294" y="358588"/>
                  </a:cubicBezTo>
                  <a:cubicBezTo>
                    <a:pt x="181256" y="367417"/>
                    <a:pt x="192180" y="427504"/>
                    <a:pt x="197223" y="439271"/>
                  </a:cubicBezTo>
                  <a:cubicBezTo>
                    <a:pt x="201467" y="449174"/>
                    <a:pt x="210334" y="456528"/>
                    <a:pt x="215153" y="466165"/>
                  </a:cubicBezTo>
                  <a:cubicBezTo>
                    <a:pt x="219379" y="474617"/>
                    <a:pt x="220396" y="484373"/>
                    <a:pt x="224118" y="493059"/>
                  </a:cubicBezTo>
                  <a:cubicBezTo>
                    <a:pt x="237767" y="524908"/>
                    <a:pt x="241969" y="528801"/>
                    <a:pt x="259976" y="555812"/>
                  </a:cubicBezTo>
                  <a:cubicBezTo>
                    <a:pt x="262964" y="567765"/>
                    <a:pt x="264615" y="580135"/>
                    <a:pt x="268941" y="591671"/>
                  </a:cubicBezTo>
                  <a:cubicBezTo>
                    <a:pt x="278691" y="617672"/>
                    <a:pt x="289935" y="632128"/>
                    <a:pt x="304800" y="654424"/>
                  </a:cubicBezTo>
                  <a:cubicBezTo>
                    <a:pt x="307788" y="666377"/>
                    <a:pt x="309869" y="678594"/>
                    <a:pt x="313765" y="690282"/>
                  </a:cubicBezTo>
                  <a:cubicBezTo>
                    <a:pt x="321984" y="714938"/>
                    <a:pt x="334368" y="736835"/>
                    <a:pt x="340659" y="762000"/>
                  </a:cubicBezTo>
                  <a:cubicBezTo>
                    <a:pt x="344354" y="776782"/>
                    <a:pt x="346635" y="791883"/>
                    <a:pt x="349623" y="806824"/>
                  </a:cubicBezTo>
                  <a:cubicBezTo>
                    <a:pt x="346635" y="857624"/>
                    <a:pt x="347241" y="908764"/>
                    <a:pt x="340659" y="959224"/>
                  </a:cubicBezTo>
                  <a:cubicBezTo>
                    <a:pt x="338215" y="977965"/>
                    <a:pt x="322729" y="1013012"/>
                    <a:pt x="322729" y="101301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A7AB772-7385-D34B-BA3F-F79A8B7EF217}"/>
                </a:ext>
              </a:extLst>
            </p:cNvPr>
            <p:cNvSpPr/>
            <p:nvPr/>
          </p:nvSpPr>
          <p:spPr>
            <a:xfrm>
              <a:off x="6598024" y="3675529"/>
              <a:ext cx="1030941" cy="873342"/>
            </a:xfrm>
            <a:custGeom>
              <a:avLst/>
              <a:gdLst>
                <a:gd name="connsiteX0" fmla="*/ 0 w 1030941"/>
                <a:gd name="connsiteY0" fmla="*/ 860612 h 873342"/>
                <a:gd name="connsiteX1" fmla="*/ 304800 w 1030941"/>
                <a:gd name="connsiteY1" fmla="*/ 860612 h 873342"/>
                <a:gd name="connsiteX2" fmla="*/ 340658 w 1030941"/>
                <a:gd name="connsiteY2" fmla="*/ 851647 h 873342"/>
                <a:gd name="connsiteX3" fmla="*/ 385482 w 1030941"/>
                <a:gd name="connsiteY3" fmla="*/ 842683 h 873342"/>
                <a:gd name="connsiteX4" fmla="*/ 430305 w 1030941"/>
                <a:gd name="connsiteY4" fmla="*/ 824753 h 873342"/>
                <a:gd name="connsiteX5" fmla="*/ 475129 w 1030941"/>
                <a:gd name="connsiteY5" fmla="*/ 815789 h 873342"/>
                <a:gd name="connsiteX6" fmla="*/ 690282 w 1030941"/>
                <a:gd name="connsiteY6" fmla="*/ 699247 h 873342"/>
                <a:gd name="connsiteX7" fmla="*/ 753035 w 1030941"/>
                <a:gd name="connsiteY7" fmla="*/ 654424 h 873342"/>
                <a:gd name="connsiteX8" fmla="*/ 815788 w 1030941"/>
                <a:gd name="connsiteY8" fmla="*/ 618565 h 873342"/>
                <a:gd name="connsiteX9" fmla="*/ 887505 w 1030941"/>
                <a:gd name="connsiteY9" fmla="*/ 546847 h 873342"/>
                <a:gd name="connsiteX10" fmla="*/ 905435 w 1030941"/>
                <a:gd name="connsiteY10" fmla="*/ 528918 h 873342"/>
                <a:gd name="connsiteX11" fmla="*/ 932329 w 1030941"/>
                <a:gd name="connsiteY11" fmla="*/ 493059 h 873342"/>
                <a:gd name="connsiteX12" fmla="*/ 977152 w 1030941"/>
                <a:gd name="connsiteY12" fmla="*/ 421342 h 873342"/>
                <a:gd name="connsiteX13" fmla="*/ 986117 w 1030941"/>
                <a:gd name="connsiteY13" fmla="*/ 385483 h 873342"/>
                <a:gd name="connsiteX14" fmla="*/ 1004047 w 1030941"/>
                <a:gd name="connsiteY14" fmla="*/ 340659 h 873342"/>
                <a:gd name="connsiteX15" fmla="*/ 1021976 w 1030941"/>
                <a:gd name="connsiteY15" fmla="*/ 268942 h 873342"/>
                <a:gd name="connsiteX16" fmla="*/ 1030941 w 1030941"/>
                <a:gd name="connsiteY16" fmla="*/ 233083 h 873342"/>
                <a:gd name="connsiteX17" fmla="*/ 1021976 w 1030941"/>
                <a:gd name="connsiteY17" fmla="*/ 80683 h 873342"/>
                <a:gd name="connsiteX18" fmla="*/ 1004047 w 1030941"/>
                <a:gd name="connsiteY18" fmla="*/ 26895 h 873342"/>
                <a:gd name="connsiteX19" fmla="*/ 968188 w 1030941"/>
                <a:gd name="connsiteY19" fmla="*/ 0 h 87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30941" h="873342">
                  <a:moveTo>
                    <a:pt x="0" y="860612"/>
                  </a:moveTo>
                  <a:cubicBezTo>
                    <a:pt x="133552" y="879692"/>
                    <a:pt x="76508" y="875341"/>
                    <a:pt x="304800" y="860612"/>
                  </a:cubicBezTo>
                  <a:cubicBezTo>
                    <a:pt x="317095" y="859819"/>
                    <a:pt x="328631" y="854320"/>
                    <a:pt x="340658" y="851647"/>
                  </a:cubicBezTo>
                  <a:cubicBezTo>
                    <a:pt x="355532" y="848342"/>
                    <a:pt x="370541" y="845671"/>
                    <a:pt x="385482" y="842683"/>
                  </a:cubicBezTo>
                  <a:cubicBezTo>
                    <a:pt x="400423" y="836706"/>
                    <a:pt x="414892" y="829377"/>
                    <a:pt x="430305" y="824753"/>
                  </a:cubicBezTo>
                  <a:cubicBezTo>
                    <a:pt x="444900" y="820375"/>
                    <a:pt x="461124" y="821791"/>
                    <a:pt x="475129" y="815789"/>
                  </a:cubicBezTo>
                  <a:cubicBezTo>
                    <a:pt x="554345" y="781839"/>
                    <a:pt x="620400" y="745835"/>
                    <a:pt x="690282" y="699247"/>
                  </a:cubicBezTo>
                  <a:cubicBezTo>
                    <a:pt x="711670" y="684988"/>
                    <a:pt x="731412" y="668324"/>
                    <a:pt x="753035" y="654424"/>
                  </a:cubicBezTo>
                  <a:cubicBezTo>
                    <a:pt x="773301" y="641396"/>
                    <a:pt x="796975" y="633615"/>
                    <a:pt x="815788" y="618565"/>
                  </a:cubicBezTo>
                  <a:cubicBezTo>
                    <a:pt x="842187" y="597445"/>
                    <a:pt x="863599" y="570753"/>
                    <a:pt x="887505" y="546847"/>
                  </a:cubicBezTo>
                  <a:cubicBezTo>
                    <a:pt x="893482" y="540870"/>
                    <a:pt x="900364" y="535680"/>
                    <a:pt x="905435" y="528918"/>
                  </a:cubicBezTo>
                  <a:cubicBezTo>
                    <a:pt x="914400" y="516965"/>
                    <a:pt x="923645" y="505217"/>
                    <a:pt x="932329" y="493059"/>
                  </a:cubicBezTo>
                  <a:cubicBezTo>
                    <a:pt x="949573" y="468917"/>
                    <a:pt x="961453" y="447507"/>
                    <a:pt x="977152" y="421342"/>
                  </a:cubicBezTo>
                  <a:cubicBezTo>
                    <a:pt x="980140" y="409389"/>
                    <a:pt x="982221" y="397172"/>
                    <a:pt x="986117" y="385483"/>
                  </a:cubicBezTo>
                  <a:cubicBezTo>
                    <a:pt x="991206" y="370216"/>
                    <a:pt x="999314" y="356040"/>
                    <a:pt x="1004047" y="340659"/>
                  </a:cubicBezTo>
                  <a:cubicBezTo>
                    <a:pt x="1011294" y="317107"/>
                    <a:pt x="1016000" y="292848"/>
                    <a:pt x="1021976" y="268942"/>
                  </a:cubicBezTo>
                  <a:lnTo>
                    <a:pt x="1030941" y="233083"/>
                  </a:lnTo>
                  <a:cubicBezTo>
                    <a:pt x="1027953" y="182283"/>
                    <a:pt x="1028558" y="131143"/>
                    <a:pt x="1021976" y="80683"/>
                  </a:cubicBezTo>
                  <a:cubicBezTo>
                    <a:pt x="1019532" y="61943"/>
                    <a:pt x="1021976" y="32871"/>
                    <a:pt x="1004047" y="26895"/>
                  </a:cubicBezTo>
                  <a:cubicBezTo>
                    <a:pt x="970813" y="15817"/>
                    <a:pt x="981378" y="26382"/>
                    <a:pt x="96818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3F2FE19-96A9-004B-9F09-528DF4684306}"/>
                </a:ext>
              </a:extLst>
            </p:cNvPr>
            <p:cNvSpPr/>
            <p:nvPr/>
          </p:nvSpPr>
          <p:spPr>
            <a:xfrm>
              <a:off x="7521388" y="4016124"/>
              <a:ext cx="959224" cy="215217"/>
            </a:xfrm>
            <a:custGeom>
              <a:avLst/>
              <a:gdLst>
                <a:gd name="connsiteX0" fmla="*/ 0 w 959224"/>
                <a:gd name="connsiteY0" fmla="*/ 215217 h 215217"/>
                <a:gd name="connsiteX1" fmla="*/ 233083 w 959224"/>
                <a:gd name="connsiteY1" fmla="*/ 197288 h 215217"/>
                <a:gd name="connsiteX2" fmla="*/ 268941 w 959224"/>
                <a:gd name="connsiteY2" fmla="*/ 170394 h 215217"/>
                <a:gd name="connsiteX3" fmla="*/ 349624 w 959224"/>
                <a:gd name="connsiteY3" fmla="*/ 116605 h 215217"/>
                <a:gd name="connsiteX4" fmla="*/ 376518 w 959224"/>
                <a:gd name="connsiteY4" fmla="*/ 98676 h 215217"/>
                <a:gd name="connsiteX5" fmla="*/ 457200 w 959224"/>
                <a:gd name="connsiteY5" fmla="*/ 62817 h 215217"/>
                <a:gd name="connsiteX6" fmla="*/ 896471 w 959224"/>
                <a:gd name="connsiteY6" fmla="*/ 35923 h 215217"/>
                <a:gd name="connsiteX7" fmla="*/ 932330 w 959224"/>
                <a:gd name="connsiteY7" fmla="*/ 17994 h 215217"/>
                <a:gd name="connsiteX8" fmla="*/ 959224 w 959224"/>
                <a:gd name="connsiteY8" fmla="*/ 64 h 21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224" h="215217">
                  <a:moveTo>
                    <a:pt x="0" y="215217"/>
                  </a:moveTo>
                  <a:cubicBezTo>
                    <a:pt x="77694" y="209241"/>
                    <a:pt x="156219" y="210098"/>
                    <a:pt x="233083" y="197288"/>
                  </a:cubicBezTo>
                  <a:cubicBezTo>
                    <a:pt x="247821" y="194832"/>
                    <a:pt x="256657" y="178899"/>
                    <a:pt x="268941" y="170394"/>
                  </a:cubicBezTo>
                  <a:cubicBezTo>
                    <a:pt x="295517" y="151995"/>
                    <a:pt x="322730" y="134535"/>
                    <a:pt x="349624" y="116605"/>
                  </a:cubicBezTo>
                  <a:lnTo>
                    <a:pt x="376518" y="98676"/>
                  </a:lnTo>
                  <a:cubicBezTo>
                    <a:pt x="405867" y="79110"/>
                    <a:pt x="416469" y="68636"/>
                    <a:pt x="457200" y="62817"/>
                  </a:cubicBezTo>
                  <a:cubicBezTo>
                    <a:pt x="644338" y="36082"/>
                    <a:pt x="498847" y="54857"/>
                    <a:pt x="896471" y="35923"/>
                  </a:cubicBezTo>
                  <a:cubicBezTo>
                    <a:pt x="908424" y="29947"/>
                    <a:pt x="921211" y="25407"/>
                    <a:pt x="932330" y="17994"/>
                  </a:cubicBezTo>
                  <a:cubicBezTo>
                    <a:pt x="962394" y="-2049"/>
                    <a:pt x="938263" y="64"/>
                    <a:pt x="959224" y="6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DC85228-D218-7640-96BE-F887F21F9EFE}"/>
                </a:ext>
              </a:extLst>
            </p:cNvPr>
            <p:cNvSpPr/>
            <p:nvPr/>
          </p:nvSpPr>
          <p:spPr>
            <a:xfrm>
              <a:off x="7871012" y="4150659"/>
              <a:ext cx="116541" cy="1048870"/>
            </a:xfrm>
            <a:custGeom>
              <a:avLst/>
              <a:gdLst>
                <a:gd name="connsiteX0" fmla="*/ 0 w 116541"/>
                <a:gd name="connsiteY0" fmla="*/ 0 h 1048870"/>
                <a:gd name="connsiteX1" fmla="*/ 8964 w 116541"/>
                <a:gd name="connsiteY1" fmla="*/ 89647 h 1048870"/>
                <a:gd name="connsiteX2" fmla="*/ 53788 w 116541"/>
                <a:gd name="connsiteY2" fmla="*/ 179294 h 1048870"/>
                <a:gd name="connsiteX3" fmla="*/ 71717 w 116541"/>
                <a:gd name="connsiteY3" fmla="*/ 224117 h 1048870"/>
                <a:gd name="connsiteX4" fmla="*/ 107576 w 116541"/>
                <a:gd name="connsiteY4" fmla="*/ 286870 h 1048870"/>
                <a:gd name="connsiteX5" fmla="*/ 116541 w 116541"/>
                <a:gd name="connsiteY5" fmla="*/ 313765 h 1048870"/>
                <a:gd name="connsiteX6" fmla="*/ 107576 w 116541"/>
                <a:gd name="connsiteY6" fmla="*/ 430306 h 1048870"/>
                <a:gd name="connsiteX7" fmla="*/ 89647 w 116541"/>
                <a:gd name="connsiteY7" fmla="*/ 475129 h 1048870"/>
                <a:gd name="connsiteX8" fmla="*/ 71717 w 116541"/>
                <a:gd name="connsiteY8" fmla="*/ 555812 h 1048870"/>
                <a:gd name="connsiteX9" fmla="*/ 53788 w 116541"/>
                <a:gd name="connsiteY9" fmla="*/ 600635 h 1048870"/>
                <a:gd name="connsiteX10" fmla="*/ 44823 w 116541"/>
                <a:gd name="connsiteY10" fmla="*/ 654423 h 1048870"/>
                <a:gd name="connsiteX11" fmla="*/ 26894 w 116541"/>
                <a:gd name="connsiteY11" fmla="*/ 717176 h 1048870"/>
                <a:gd name="connsiteX12" fmla="*/ 35859 w 116541"/>
                <a:gd name="connsiteY12" fmla="*/ 995082 h 1048870"/>
                <a:gd name="connsiteX13" fmla="*/ 44823 w 116541"/>
                <a:gd name="connsiteY13" fmla="*/ 1021976 h 1048870"/>
                <a:gd name="connsiteX14" fmla="*/ 62753 w 116541"/>
                <a:gd name="connsiteY14" fmla="*/ 1048870 h 104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541" h="1048870">
                  <a:moveTo>
                    <a:pt x="0" y="0"/>
                  </a:moveTo>
                  <a:cubicBezTo>
                    <a:pt x="2988" y="29882"/>
                    <a:pt x="3074" y="60199"/>
                    <a:pt x="8964" y="89647"/>
                  </a:cubicBezTo>
                  <a:cubicBezTo>
                    <a:pt x="16639" y="128023"/>
                    <a:pt x="36726" y="145170"/>
                    <a:pt x="53788" y="179294"/>
                  </a:cubicBezTo>
                  <a:cubicBezTo>
                    <a:pt x="60984" y="193687"/>
                    <a:pt x="65181" y="209412"/>
                    <a:pt x="71717" y="224117"/>
                  </a:cubicBezTo>
                  <a:cubicBezTo>
                    <a:pt x="134591" y="365582"/>
                    <a:pt x="49884" y="171485"/>
                    <a:pt x="107576" y="286870"/>
                  </a:cubicBezTo>
                  <a:cubicBezTo>
                    <a:pt x="111802" y="295322"/>
                    <a:pt x="113553" y="304800"/>
                    <a:pt x="116541" y="313765"/>
                  </a:cubicBezTo>
                  <a:cubicBezTo>
                    <a:pt x="113553" y="352612"/>
                    <a:pt x="113981" y="391874"/>
                    <a:pt x="107576" y="430306"/>
                  </a:cubicBezTo>
                  <a:cubicBezTo>
                    <a:pt x="104931" y="446179"/>
                    <a:pt x="94271" y="459716"/>
                    <a:pt x="89647" y="475129"/>
                  </a:cubicBezTo>
                  <a:cubicBezTo>
                    <a:pt x="68330" y="546184"/>
                    <a:pt x="92411" y="493729"/>
                    <a:pt x="71717" y="555812"/>
                  </a:cubicBezTo>
                  <a:cubicBezTo>
                    <a:pt x="66628" y="571078"/>
                    <a:pt x="59764" y="585694"/>
                    <a:pt x="53788" y="600635"/>
                  </a:cubicBezTo>
                  <a:cubicBezTo>
                    <a:pt x="50800" y="618564"/>
                    <a:pt x="48388" y="636599"/>
                    <a:pt x="44823" y="654423"/>
                  </a:cubicBezTo>
                  <a:cubicBezTo>
                    <a:pt x="39193" y="682572"/>
                    <a:pt x="35440" y="691538"/>
                    <a:pt x="26894" y="717176"/>
                  </a:cubicBezTo>
                  <a:cubicBezTo>
                    <a:pt x="29882" y="809811"/>
                    <a:pt x="30417" y="902558"/>
                    <a:pt x="35859" y="995082"/>
                  </a:cubicBezTo>
                  <a:cubicBezTo>
                    <a:pt x="36414" y="1004515"/>
                    <a:pt x="39961" y="1013873"/>
                    <a:pt x="44823" y="1021976"/>
                  </a:cubicBezTo>
                  <a:cubicBezTo>
                    <a:pt x="64866" y="1055381"/>
                    <a:pt x="62753" y="1026730"/>
                    <a:pt x="62753" y="104887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1F3463A-045D-214C-8739-E2CC03E9C4E0}"/>
                </a:ext>
              </a:extLst>
            </p:cNvPr>
            <p:cNvSpPr/>
            <p:nvPr/>
          </p:nvSpPr>
          <p:spPr>
            <a:xfrm>
              <a:off x="7091082" y="4482353"/>
              <a:ext cx="779930" cy="434007"/>
            </a:xfrm>
            <a:custGeom>
              <a:avLst/>
              <a:gdLst>
                <a:gd name="connsiteX0" fmla="*/ 0 w 735106"/>
                <a:gd name="connsiteY0" fmla="*/ 0 h 437008"/>
                <a:gd name="connsiteX1" fmla="*/ 242048 w 735106"/>
                <a:gd name="connsiteY1" fmla="*/ 242047 h 437008"/>
                <a:gd name="connsiteX2" fmla="*/ 259977 w 735106"/>
                <a:gd name="connsiteY2" fmla="*/ 277906 h 437008"/>
                <a:gd name="connsiteX3" fmla="*/ 349624 w 735106"/>
                <a:gd name="connsiteY3" fmla="*/ 331694 h 437008"/>
                <a:gd name="connsiteX4" fmla="*/ 412377 w 735106"/>
                <a:gd name="connsiteY4" fmla="*/ 367553 h 437008"/>
                <a:gd name="connsiteX5" fmla="*/ 439271 w 735106"/>
                <a:gd name="connsiteY5" fmla="*/ 385482 h 437008"/>
                <a:gd name="connsiteX6" fmla="*/ 466165 w 735106"/>
                <a:gd name="connsiteY6" fmla="*/ 394447 h 437008"/>
                <a:gd name="connsiteX7" fmla="*/ 484095 w 735106"/>
                <a:gd name="connsiteY7" fmla="*/ 412376 h 437008"/>
                <a:gd name="connsiteX8" fmla="*/ 654424 w 735106"/>
                <a:gd name="connsiteY8" fmla="*/ 421341 h 437008"/>
                <a:gd name="connsiteX9" fmla="*/ 681318 w 735106"/>
                <a:gd name="connsiteY9" fmla="*/ 412376 h 437008"/>
                <a:gd name="connsiteX10" fmla="*/ 717177 w 735106"/>
                <a:gd name="connsiteY10" fmla="*/ 403412 h 437008"/>
                <a:gd name="connsiteX11" fmla="*/ 735106 w 735106"/>
                <a:gd name="connsiteY11" fmla="*/ 394447 h 43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106" h="437008">
                  <a:moveTo>
                    <a:pt x="0" y="0"/>
                  </a:moveTo>
                  <a:cubicBezTo>
                    <a:pt x="80683" y="80682"/>
                    <a:pt x="164098" y="158721"/>
                    <a:pt x="242048" y="242047"/>
                  </a:cubicBezTo>
                  <a:cubicBezTo>
                    <a:pt x="251178" y="251806"/>
                    <a:pt x="250527" y="268456"/>
                    <a:pt x="259977" y="277906"/>
                  </a:cubicBezTo>
                  <a:cubicBezTo>
                    <a:pt x="286172" y="304101"/>
                    <a:pt x="318501" y="314718"/>
                    <a:pt x="349624" y="331694"/>
                  </a:cubicBezTo>
                  <a:cubicBezTo>
                    <a:pt x="370774" y="343231"/>
                    <a:pt x="391718" y="355158"/>
                    <a:pt x="412377" y="367553"/>
                  </a:cubicBezTo>
                  <a:cubicBezTo>
                    <a:pt x="421616" y="373096"/>
                    <a:pt x="429634" y="380664"/>
                    <a:pt x="439271" y="385482"/>
                  </a:cubicBezTo>
                  <a:cubicBezTo>
                    <a:pt x="447723" y="389708"/>
                    <a:pt x="457200" y="391459"/>
                    <a:pt x="466165" y="394447"/>
                  </a:cubicBezTo>
                  <a:cubicBezTo>
                    <a:pt x="472142" y="400423"/>
                    <a:pt x="477495" y="407096"/>
                    <a:pt x="484095" y="412376"/>
                  </a:cubicBezTo>
                  <a:cubicBezTo>
                    <a:pt x="540531" y="457524"/>
                    <a:pt x="546108" y="428111"/>
                    <a:pt x="654424" y="421341"/>
                  </a:cubicBezTo>
                  <a:cubicBezTo>
                    <a:pt x="663389" y="418353"/>
                    <a:pt x="672232" y="414972"/>
                    <a:pt x="681318" y="412376"/>
                  </a:cubicBezTo>
                  <a:cubicBezTo>
                    <a:pt x="693165" y="408991"/>
                    <a:pt x="705488" y="407308"/>
                    <a:pt x="717177" y="403412"/>
                  </a:cubicBezTo>
                  <a:cubicBezTo>
                    <a:pt x="723516" y="401299"/>
                    <a:pt x="729130" y="397435"/>
                    <a:pt x="735106" y="3944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7" name="Freeform 56">
            <a:extLst>
              <a:ext uri="{FF2B5EF4-FFF2-40B4-BE49-F238E27FC236}">
                <a16:creationId xmlns:a16="http://schemas.microsoft.com/office/drawing/2014/main" id="{08199763-9453-A848-9A14-B465FFAFA299}"/>
              </a:ext>
            </a:extLst>
          </p:cNvPr>
          <p:cNvSpPr/>
          <p:nvPr/>
        </p:nvSpPr>
        <p:spPr>
          <a:xfrm>
            <a:off x="5721561" y="2558277"/>
            <a:ext cx="609600" cy="618613"/>
          </a:xfrm>
          <a:custGeom>
            <a:avLst/>
            <a:gdLst>
              <a:gd name="connsiteX0" fmla="*/ 609600 w 609600"/>
              <a:gd name="connsiteY0" fmla="*/ 0 h 618613"/>
              <a:gd name="connsiteX1" fmla="*/ 546847 w 609600"/>
              <a:gd name="connsiteY1" fmla="*/ 17930 h 618613"/>
              <a:gd name="connsiteX2" fmla="*/ 519953 w 609600"/>
              <a:gd name="connsiteY2" fmla="*/ 26894 h 618613"/>
              <a:gd name="connsiteX3" fmla="*/ 502024 w 609600"/>
              <a:gd name="connsiteY3" fmla="*/ 44824 h 618613"/>
              <a:gd name="connsiteX4" fmla="*/ 457200 w 609600"/>
              <a:gd name="connsiteY4" fmla="*/ 125506 h 618613"/>
              <a:gd name="connsiteX5" fmla="*/ 466165 w 609600"/>
              <a:gd name="connsiteY5" fmla="*/ 233082 h 618613"/>
              <a:gd name="connsiteX6" fmla="*/ 466165 w 609600"/>
              <a:gd name="connsiteY6" fmla="*/ 367553 h 618613"/>
              <a:gd name="connsiteX7" fmla="*/ 403412 w 609600"/>
              <a:gd name="connsiteY7" fmla="*/ 439271 h 618613"/>
              <a:gd name="connsiteX8" fmla="*/ 349624 w 609600"/>
              <a:gd name="connsiteY8" fmla="*/ 484094 h 618613"/>
              <a:gd name="connsiteX9" fmla="*/ 313765 w 609600"/>
              <a:gd name="connsiteY9" fmla="*/ 502024 h 618613"/>
              <a:gd name="connsiteX10" fmla="*/ 286871 w 609600"/>
              <a:gd name="connsiteY10" fmla="*/ 519953 h 618613"/>
              <a:gd name="connsiteX11" fmla="*/ 224118 w 609600"/>
              <a:gd name="connsiteY11" fmla="*/ 537882 h 618613"/>
              <a:gd name="connsiteX12" fmla="*/ 161365 w 609600"/>
              <a:gd name="connsiteY12" fmla="*/ 564777 h 618613"/>
              <a:gd name="connsiteX13" fmla="*/ 98612 w 609600"/>
              <a:gd name="connsiteY13" fmla="*/ 582706 h 618613"/>
              <a:gd name="connsiteX14" fmla="*/ 71718 w 609600"/>
              <a:gd name="connsiteY14" fmla="*/ 600635 h 618613"/>
              <a:gd name="connsiteX15" fmla="*/ 0 w 609600"/>
              <a:gd name="connsiteY15" fmla="*/ 618565 h 61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" h="618613">
                <a:moveTo>
                  <a:pt x="609600" y="0"/>
                </a:moveTo>
                <a:lnTo>
                  <a:pt x="546847" y="17930"/>
                </a:lnTo>
                <a:cubicBezTo>
                  <a:pt x="537796" y="20645"/>
                  <a:pt x="528056" y="22032"/>
                  <a:pt x="519953" y="26894"/>
                </a:cubicBezTo>
                <a:cubicBezTo>
                  <a:pt x="512705" y="31243"/>
                  <a:pt x="507304" y="38224"/>
                  <a:pt x="502024" y="44824"/>
                </a:cubicBezTo>
                <a:cubicBezTo>
                  <a:pt x="482655" y="69035"/>
                  <a:pt x="470901" y="98104"/>
                  <a:pt x="457200" y="125506"/>
                </a:cubicBezTo>
                <a:cubicBezTo>
                  <a:pt x="460188" y="161365"/>
                  <a:pt x="462191" y="197319"/>
                  <a:pt x="466165" y="233082"/>
                </a:cubicBezTo>
                <a:cubicBezTo>
                  <a:pt x="473649" y="300432"/>
                  <a:pt x="485965" y="288352"/>
                  <a:pt x="466165" y="367553"/>
                </a:cubicBezTo>
                <a:cubicBezTo>
                  <a:pt x="461223" y="387321"/>
                  <a:pt x="407397" y="435286"/>
                  <a:pt x="403412" y="439271"/>
                </a:cubicBezTo>
                <a:cubicBezTo>
                  <a:pt x="378689" y="463994"/>
                  <a:pt x="378747" y="467452"/>
                  <a:pt x="349624" y="484094"/>
                </a:cubicBezTo>
                <a:cubicBezTo>
                  <a:pt x="338021" y="490724"/>
                  <a:pt x="325368" y="495394"/>
                  <a:pt x="313765" y="502024"/>
                </a:cubicBezTo>
                <a:cubicBezTo>
                  <a:pt x="304410" y="507369"/>
                  <a:pt x="296508" y="515135"/>
                  <a:pt x="286871" y="519953"/>
                </a:cubicBezTo>
                <a:cubicBezTo>
                  <a:pt x="274006" y="526385"/>
                  <a:pt x="235613" y="535009"/>
                  <a:pt x="224118" y="537882"/>
                </a:cubicBezTo>
                <a:cubicBezTo>
                  <a:pt x="192247" y="553818"/>
                  <a:pt x="192141" y="555984"/>
                  <a:pt x="161365" y="564777"/>
                </a:cubicBezTo>
                <a:cubicBezTo>
                  <a:pt x="147954" y="568609"/>
                  <a:pt x="112947" y="575539"/>
                  <a:pt x="98612" y="582706"/>
                </a:cubicBezTo>
                <a:cubicBezTo>
                  <a:pt x="88975" y="587524"/>
                  <a:pt x="81564" y="596259"/>
                  <a:pt x="71718" y="600635"/>
                </a:cubicBezTo>
                <a:cubicBezTo>
                  <a:pt x="27123" y="620455"/>
                  <a:pt x="32129" y="618565"/>
                  <a:pt x="0" y="618565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B4B1A005-9281-774E-A6D8-3C6CF60854CF}"/>
              </a:ext>
            </a:extLst>
          </p:cNvPr>
          <p:cNvSpPr/>
          <p:nvPr/>
        </p:nvSpPr>
        <p:spPr>
          <a:xfrm>
            <a:off x="6598092" y="1955033"/>
            <a:ext cx="546847" cy="673529"/>
          </a:xfrm>
          <a:custGeom>
            <a:avLst/>
            <a:gdLst>
              <a:gd name="connsiteX0" fmla="*/ 80682 w 546847"/>
              <a:gd name="connsiteY0" fmla="*/ 0 h 645459"/>
              <a:gd name="connsiteX1" fmla="*/ 53788 w 546847"/>
              <a:gd name="connsiteY1" fmla="*/ 179294 h 645459"/>
              <a:gd name="connsiteX2" fmla="*/ 35859 w 546847"/>
              <a:gd name="connsiteY2" fmla="*/ 206188 h 645459"/>
              <a:gd name="connsiteX3" fmla="*/ 8965 w 546847"/>
              <a:gd name="connsiteY3" fmla="*/ 277906 h 645459"/>
              <a:gd name="connsiteX4" fmla="*/ 0 w 546847"/>
              <a:gd name="connsiteY4" fmla="*/ 322729 h 645459"/>
              <a:gd name="connsiteX5" fmla="*/ 8965 w 546847"/>
              <a:gd name="connsiteY5" fmla="*/ 385482 h 645459"/>
              <a:gd name="connsiteX6" fmla="*/ 125506 w 546847"/>
              <a:gd name="connsiteY6" fmla="*/ 466164 h 645459"/>
              <a:gd name="connsiteX7" fmla="*/ 179294 w 546847"/>
              <a:gd name="connsiteY7" fmla="*/ 475129 h 645459"/>
              <a:gd name="connsiteX8" fmla="*/ 206188 w 546847"/>
              <a:gd name="connsiteY8" fmla="*/ 484094 h 645459"/>
              <a:gd name="connsiteX9" fmla="*/ 251012 w 546847"/>
              <a:gd name="connsiteY9" fmla="*/ 493059 h 645459"/>
              <a:gd name="connsiteX10" fmla="*/ 286871 w 546847"/>
              <a:gd name="connsiteY10" fmla="*/ 502023 h 645459"/>
              <a:gd name="connsiteX11" fmla="*/ 376518 w 546847"/>
              <a:gd name="connsiteY11" fmla="*/ 519953 h 645459"/>
              <a:gd name="connsiteX12" fmla="*/ 403412 w 546847"/>
              <a:gd name="connsiteY12" fmla="*/ 537882 h 645459"/>
              <a:gd name="connsiteX13" fmla="*/ 484094 w 546847"/>
              <a:gd name="connsiteY13" fmla="*/ 573741 h 645459"/>
              <a:gd name="connsiteX14" fmla="*/ 519953 w 546847"/>
              <a:gd name="connsiteY14" fmla="*/ 609600 h 645459"/>
              <a:gd name="connsiteX15" fmla="*/ 546847 w 546847"/>
              <a:gd name="connsiteY15" fmla="*/ 645459 h 64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847" h="645459">
                <a:moveTo>
                  <a:pt x="80682" y="0"/>
                </a:moveTo>
                <a:cubicBezTo>
                  <a:pt x="74933" y="74747"/>
                  <a:pt x="79695" y="114526"/>
                  <a:pt x="53788" y="179294"/>
                </a:cubicBezTo>
                <a:cubicBezTo>
                  <a:pt x="49787" y="189298"/>
                  <a:pt x="40677" y="196551"/>
                  <a:pt x="35859" y="206188"/>
                </a:cubicBezTo>
                <a:cubicBezTo>
                  <a:pt x="31742" y="214422"/>
                  <a:pt x="12846" y="262383"/>
                  <a:pt x="8965" y="277906"/>
                </a:cubicBezTo>
                <a:cubicBezTo>
                  <a:pt x="5270" y="292688"/>
                  <a:pt x="2988" y="307788"/>
                  <a:pt x="0" y="322729"/>
                </a:cubicBezTo>
                <a:cubicBezTo>
                  <a:pt x="2988" y="343647"/>
                  <a:pt x="-1518" y="367136"/>
                  <a:pt x="8965" y="385482"/>
                </a:cubicBezTo>
                <a:cubicBezTo>
                  <a:pt x="39906" y="439629"/>
                  <a:pt x="72515" y="452916"/>
                  <a:pt x="125506" y="466164"/>
                </a:cubicBezTo>
                <a:cubicBezTo>
                  <a:pt x="143140" y="470572"/>
                  <a:pt x="161550" y="471186"/>
                  <a:pt x="179294" y="475129"/>
                </a:cubicBezTo>
                <a:cubicBezTo>
                  <a:pt x="188519" y="477179"/>
                  <a:pt x="197021" y="481802"/>
                  <a:pt x="206188" y="484094"/>
                </a:cubicBezTo>
                <a:cubicBezTo>
                  <a:pt x="220970" y="487790"/>
                  <a:pt x="236138" y="489754"/>
                  <a:pt x="251012" y="493059"/>
                </a:cubicBezTo>
                <a:cubicBezTo>
                  <a:pt x="263039" y="495732"/>
                  <a:pt x="274789" y="499607"/>
                  <a:pt x="286871" y="502023"/>
                </a:cubicBezTo>
                <a:cubicBezTo>
                  <a:pt x="396749" y="523998"/>
                  <a:pt x="293243" y="499134"/>
                  <a:pt x="376518" y="519953"/>
                </a:cubicBezTo>
                <a:cubicBezTo>
                  <a:pt x="385483" y="525929"/>
                  <a:pt x="393566" y="533506"/>
                  <a:pt x="403412" y="537882"/>
                </a:cubicBezTo>
                <a:cubicBezTo>
                  <a:pt x="450147" y="558653"/>
                  <a:pt x="451323" y="545651"/>
                  <a:pt x="484094" y="573741"/>
                </a:cubicBezTo>
                <a:cubicBezTo>
                  <a:pt x="496929" y="584742"/>
                  <a:pt x="510576" y="595535"/>
                  <a:pt x="519953" y="609600"/>
                </a:cubicBezTo>
                <a:cubicBezTo>
                  <a:pt x="540226" y="640010"/>
                  <a:pt x="530264" y="628876"/>
                  <a:pt x="546847" y="645459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367FE67D-19D4-9247-A79E-2E380BF89989}"/>
              </a:ext>
            </a:extLst>
          </p:cNvPr>
          <p:cNvSpPr/>
          <p:nvPr/>
        </p:nvSpPr>
        <p:spPr>
          <a:xfrm>
            <a:off x="7763504" y="2825785"/>
            <a:ext cx="537882" cy="204032"/>
          </a:xfrm>
          <a:custGeom>
            <a:avLst/>
            <a:gdLst>
              <a:gd name="connsiteX0" fmla="*/ 0 w 537882"/>
              <a:gd name="connsiteY0" fmla="*/ 170330 h 204032"/>
              <a:gd name="connsiteX1" fmla="*/ 125506 w 537882"/>
              <a:gd name="connsiteY1" fmla="*/ 179294 h 204032"/>
              <a:gd name="connsiteX2" fmla="*/ 484094 w 537882"/>
              <a:gd name="connsiteY2" fmla="*/ 152400 h 204032"/>
              <a:gd name="connsiteX3" fmla="*/ 510988 w 537882"/>
              <a:gd name="connsiteY3" fmla="*/ 35859 h 204032"/>
              <a:gd name="connsiteX4" fmla="*/ 537882 w 537882"/>
              <a:gd name="connsiteY4" fmla="*/ 0 h 20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882" h="204032">
                <a:moveTo>
                  <a:pt x="0" y="170330"/>
                </a:moveTo>
                <a:cubicBezTo>
                  <a:pt x="41835" y="173318"/>
                  <a:pt x="83564" y="179294"/>
                  <a:pt x="125506" y="179294"/>
                </a:cubicBezTo>
                <a:cubicBezTo>
                  <a:pt x="465428" y="179294"/>
                  <a:pt x="386529" y="249971"/>
                  <a:pt x="484094" y="152400"/>
                </a:cubicBezTo>
                <a:cubicBezTo>
                  <a:pt x="491163" y="109988"/>
                  <a:pt x="494616" y="76791"/>
                  <a:pt x="510988" y="35859"/>
                </a:cubicBezTo>
                <a:cubicBezTo>
                  <a:pt x="517746" y="18964"/>
                  <a:pt x="526600" y="11282"/>
                  <a:pt x="537882" y="0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38A3875-AFDE-A448-99FF-96F5133AF97B}"/>
              </a:ext>
            </a:extLst>
          </p:cNvPr>
          <p:cNvSpPr/>
          <p:nvPr/>
        </p:nvSpPr>
        <p:spPr>
          <a:xfrm>
            <a:off x="6695658" y="3085760"/>
            <a:ext cx="458246" cy="385482"/>
          </a:xfrm>
          <a:custGeom>
            <a:avLst/>
            <a:gdLst>
              <a:gd name="connsiteX0" fmla="*/ 458246 w 458246"/>
              <a:gd name="connsiteY0" fmla="*/ 0 h 385482"/>
              <a:gd name="connsiteX1" fmla="*/ 332741 w 458246"/>
              <a:gd name="connsiteY1" fmla="*/ 152400 h 385482"/>
              <a:gd name="connsiteX2" fmla="*/ 287917 w 458246"/>
              <a:gd name="connsiteY2" fmla="*/ 206188 h 385482"/>
              <a:gd name="connsiteX3" fmla="*/ 261023 w 458246"/>
              <a:gd name="connsiteY3" fmla="*/ 251012 h 385482"/>
              <a:gd name="connsiteX4" fmla="*/ 225164 w 458246"/>
              <a:gd name="connsiteY4" fmla="*/ 268941 h 385482"/>
              <a:gd name="connsiteX5" fmla="*/ 54835 w 458246"/>
              <a:gd name="connsiteY5" fmla="*/ 286871 h 385482"/>
              <a:gd name="connsiteX6" fmla="*/ 1046 w 458246"/>
              <a:gd name="connsiteY6" fmla="*/ 367553 h 385482"/>
              <a:gd name="connsiteX7" fmla="*/ 1046 w 458246"/>
              <a:gd name="connsiteY7" fmla="*/ 385482 h 38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246" h="385482">
                <a:moveTo>
                  <a:pt x="458246" y="0"/>
                </a:moveTo>
                <a:lnTo>
                  <a:pt x="332741" y="152400"/>
                </a:lnTo>
                <a:cubicBezTo>
                  <a:pt x="317877" y="170393"/>
                  <a:pt x="299925" y="186175"/>
                  <a:pt x="287917" y="206188"/>
                </a:cubicBezTo>
                <a:cubicBezTo>
                  <a:pt x="278952" y="221129"/>
                  <a:pt x="273344" y="238691"/>
                  <a:pt x="261023" y="251012"/>
                </a:cubicBezTo>
                <a:cubicBezTo>
                  <a:pt x="251573" y="260462"/>
                  <a:pt x="237677" y="264249"/>
                  <a:pt x="225164" y="268941"/>
                </a:cubicBezTo>
                <a:cubicBezTo>
                  <a:pt x="177927" y="286655"/>
                  <a:pt x="84182" y="284914"/>
                  <a:pt x="54835" y="286871"/>
                </a:cubicBezTo>
                <a:cubicBezTo>
                  <a:pt x="37257" y="310308"/>
                  <a:pt x="12572" y="340661"/>
                  <a:pt x="1046" y="367553"/>
                </a:cubicBezTo>
                <a:cubicBezTo>
                  <a:pt x="-1308" y="373046"/>
                  <a:pt x="1046" y="379506"/>
                  <a:pt x="1046" y="385482"/>
                </a:cubicBez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8B283D-7D5E-C24D-B91C-958582BB82D4}"/>
              </a:ext>
            </a:extLst>
          </p:cNvPr>
          <p:cNvGrpSpPr/>
          <p:nvPr/>
        </p:nvGrpSpPr>
        <p:grpSpPr>
          <a:xfrm>
            <a:off x="1123413" y="1937103"/>
            <a:ext cx="2589679" cy="1550894"/>
            <a:chOff x="5925671" y="3648635"/>
            <a:chExt cx="2589679" cy="155089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5B31A6F-0281-0E4E-9CE2-3D7159D8BBBF}"/>
                </a:ext>
              </a:extLst>
            </p:cNvPr>
            <p:cNvSpPr/>
            <p:nvPr/>
          </p:nvSpPr>
          <p:spPr>
            <a:xfrm>
              <a:off x="5934635" y="3648635"/>
              <a:ext cx="2580715" cy="1532965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1C2D3D-30CF-7847-8227-1871CA582ED8}"/>
                </a:ext>
              </a:extLst>
            </p:cNvPr>
            <p:cNvSpPr/>
            <p:nvPr/>
          </p:nvSpPr>
          <p:spPr>
            <a:xfrm>
              <a:off x="5925671" y="3666565"/>
              <a:ext cx="700219" cy="560190"/>
            </a:xfrm>
            <a:custGeom>
              <a:avLst/>
              <a:gdLst>
                <a:gd name="connsiteX0" fmla="*/ 0 w 700219"/>
                <a:gd name="connsiteY0" fmla="*/ 546847 h 560190"/>
                <a:gd name="connsiteX1" fmla="*/ 251011 w 700219"/>
                <a:gd name="connsiteY1" fmla="*/ 546847 h 560190"/>
                <a:gd name="connsiteX2" fmla="*/ 385482 w 700219"/>
                <a:gd name="connsiteY2" fmla="*/ 484094 h 560190"/>
                <a:gd name="connsiteX3" fmla="*/ 430305 w 700219"/>
                <a:gd name="connsiteY3" fmla="*/ 439270 h 560190"/>
                <a:gd name="connsiteX4" fmla="*/ 546847 w 700219"/>
                <a:gd name="connsiteY4" fmla="*/ 340659 h 560190"/>
                <a:gd name="connsiteX5" fmla="*/ 573741 w 700219"/>
                <a:gd name="connsiteY5" fmla="*/ 304800 h 560190"/>
                <a:gd name="connsiteX6" fmla="*/ 609600 w 700219"/>
                <a:gd name="connsiteY6" fmla="*/ 268941 h 560190"/>
                <a:gd name="connsiteX7" fmla="*/ 654423 w 700219"/>
                <a:gd name="connsiteY7" fmla="*/ 206188 h 560190"/>
                <a:gd name="connsiteX8" fmla="*/ 672353 w 700219"/>
                <a:gd name="connsiteY8" fmla="*/ 188259 h 560190"/>
                <a:gd name="connsiteX9" fmla="*/ 699247 w 700219"/>
                <a:gd name="connsiteY9" fmla="*/ 98611 h 560190"/>
                <a:gd name="connsiteX10" fmla="*/ 699247 w 700219"/>
                <a:gd name="connsiteY10" fmla="*/ 0 h 56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0219" h="560190">
                  <a:moveTo>
                    <a:pt x="0" y="546847"/>
                  </a:moveTo>
                  <a:cubicBezTo>
                    <a:pt x="98626" y="560935"/>
                    <a:pt x="119899" y="567994"/>
                    <a:pt x="251011" y="546847"/>
                  </a:cubicBezTo>
                  <a:cubicBezTo>
                    <a:pt x="275395" y="542914"/>
                    <a:pt x="357152" y="506758"/>
                    <a:pt x="385482" y="484094"/>
                  </a:cubicBezTo>
                  <a:cubicBezTo>
                    <a:pt x="401982" y="470894"/>
                    <a:pt x="414073" y="452797"/>
                    <a:pt x="430305" y="439270"/>
                  </a:cubicBezTo>
                  <a:cubicBezTo>
                    <a:pt x="520247" y="364318"/>
                    <a:pt x="468415" y="427805"/>
                    <a:pt x="546847" y="340659"/>
                  </a:cubicBezTo>
                  <a:cubicBezTo>
                    <a:pt x="556842" y="329553"/>
                    <a:pt x="563902" y="316044"/>
                    <a:pt x="573741" y="304800"/>
                  </a:cubicBezTo>
                  <a:cubicBezTo>
                    <a:pt x="584872" y="292078"/>
                    <a:pt x="598469" y="281663"/>
                    <a:pt x="609600" y="268941"/>
                  </a:cubicBezTo>
                  <a:cubicBezTo>
                    <a:pt x="668507" y="201619"/>
                    <a:pt x="609783" y="261987"/>
                    <a:pt x="654423" y="206188"/>
                  </a:cubicBezTo>
                  <a:cubicBezTo>
                    <a:pt x="659703" y="199588"/>
                    <a:pt x="666376" y="194235"/>
                    <a:pt x="672353" y="188259"/>
                  </a:cubicBezTo>
                  <a:cubicBezTo>
                    <a:pt x="675127" y="179938"/>
                    <a:pt x="698118" y="115544"/>
                    <a:pt x="699247" y="98611"/>
                  </a:cubicBezTo>
                  <a:cubicBezTo>
                    <a:pt x="701434" y="65813"/>
                    <a:pt x="699247" y="32870"/>
                    <a:pt x="69924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B5AD8144-8777-EF44-8101-C6B58086BBD3}"/>
                </a:ext>
              </a:extLst>
            </p:cNvPr>
            <p:cNvSpPr/>
            <p:nvPr/>
          </p:nvSpPr>
          <p:spPr>
            <a:xfrm>
              <a:off x="6373906" y="4078941"/>
              <a:ext cx="349623" cy="1075765"/>
            </a:xfrm>
            <a:custGeom>
              <a:avLst/>
              <a:gdLst>
                <a:gd name="connsiteX0" fmla="*/ 0 w 349623"/>
                <a:gd name="connsiteY0" fmla="*/ 0 h 1013012"/>
                <a:gd name="connsiteX1" fmla="*/ 71718 w 349623"/>
                <a:gd name="connsiteY1" fmla="*/ 8965 h 1013012"/>
                <a:gd name="connsiteX2" fmla="*/ 107576 w 349623"/>
                <a:gd name="connsiteY2" fmla="*/ 62753 h 1013012"/>
                <a:gd name="connsiteX3" fmla="*/ 125506 w 349623"/>
                <a:gd name="connsiteY3" fmla="*/ 80682 h 1013012"/>
                <a:gd name="connsiteX4" fmla="*/ 134470 w 349623"/>
                <a:gd name="connsiteY4" fmla="*/ 125506 h 1013012"/>
                <a:gd name="connsiteX5" fmla="*/ 152400 w 349623"/>
                <a:gd name="connsiteY5" fmla="*/ 170330 h 1013012"/>
                <a:gd name="connsiteX6" fmla="*/ 161365 w 349623"/>
                <a:gd name="connsiteY6" fmla="*/ 268941 h 1013012"/>
                <a:gd name="connsiteX7" fmla="*/ 179294 w 349623"/>
                <a:gd name="connsiteY7" fmla="*/ 358588 h 1013012"/>
                <a:gd name="connsiteX8" fmla="*/ 197223 w 349623"/>
                <a:gd name="connsiteY8" fmla="*/ 439271 h 1013012"/>
                <a:gd name="connsiteX9" fmla="*/ 215153 w 349623"/>
                <a:gd name="connsiteY9" fmla="*/ 466165 h 1013012"/>
                <a:gd name="connsiteX10" fmla="*/ 224118 w 349623"/>
                <a:gd name="connsiteY10" fmla="*/ 493059 h 1013012"/>
                <a:gd name="connsiteX11" fmla="*/ 259976 w 349623"/>
                <a:gd name="connsiteY11" fmla="*/ 555812 h 1013012"/>
                <a:gd name="connsiteX12" fmla="*/ 268941 w 349623"/>
                <a:gd name="connsiteY12" fmla="*/ 591671 h 1013012"/>
                <a:gd name="connsiteX13" fmla="*/ 304800 w 349623"/>
                <a:gd name="connsiteY13" fmla="*/ 654424 h 1013012"/>
                <a:gd name="connsiteX14" fmla="*/ 313765 w 349623"/>
                <a:gd name="connsiteY14" fmla="*/ 690282 h 1013012"/>
                <a:gd name="connsiteX15" fmla="*/ 340659 w 349623"/>
                <a:gd name="connsiteY15" fmla="*/ 762000 h 1013012"/>
                <a:gd name="connsiteX16" fmla="*/ 349623 w 349623"/>
                <a:gd name="connsiteY16" fmla="*/ 806824 h 1013012"/>
                <a:gd name="connsiteX17" fmla="*/ 340659 w 349623"/>
                <a:gd name="connsiteY17" fmla="*/ 959224 h 1013012"/>
                <a:gd name="connsiteX18" fmla="*/ 322729 w 349623"/>
                <a:gd name="connsiteY18" fmla="*/ 1013012 h 101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23" h="1013012">
                  <a:moveTo>
                    <a:pt x="0" y="0"/>
                  </a:moveTo>
                  <a:cubicBezTo>
                    <a:pt x="23906" y="2988"/>
                    <a:pt x="49076" y="732"/>
                    <a:pt x="71718" y="8965"/>
                  </a:cubicBezTo>
                  <a:cubicBezTo>
                    <a:pt x="106709" y="21689"/>
                    <a:pt x="93548" y="39373"/>
                    <a:pt x="107576" y="62753"/>
                  </a:cubicBezTo>
                  <a:cubicBezTo>
                    <a:pt x="111925" y="70001"/>
                    <a:pt x="119529" y="74706"/>
                    <a:pt x="125506" y="80682"/>
                  </a:cubicBezTo>
                  <a:cubicBezTo>
                    <a:pt x="128494" y="95623"/>
                    <a:pt x="130092" y="110911"/>
                    <a:pt x="134470" y="125506"/>
                  </a:cubicBezTo>
                  <a:cubicBezTo>
                    <a:pt x="139094" y="140920"/>
                    <a:pt x="149434" y="154513"/>
                    <a:pt x="152400" y="170330"/>
                  </a:cubicBezTo>
                  <a:cubicBezTo>
                    <a:pt x="158483" y="202771"/>
                    <a:pt x="157509" y="236161"/>
                    <a:pt x="161365" y="268941"/>
                  </a:cubicBezTo>
                  <a:cubicBezTo>
                    <a:pt x="167954" y="324949"/>
                    <a:pt x="168903" y="311829"/>
                    <a:pt x="179294" y="358588"/>
                  </a:cubicBezTo>
                  <a:cubicBezTo>
                    <a:pt x="181256" y="367417"/>
                    <a:pt x="192180" y="427504"/>
                    <a:pt x="197223" y="439271"/>
                  </a:cubicBezTo>
                  <a:cubicBezTo>
                    <a:pt x="201467" y="449174"/>
                    <a:pt x="210334" y="456528"/>
                    <a:pt x="215153" y="466165"/>
                  </a:cubicBezTo>
                  <a:cubicBezTo>
                    <a:pt x="219379" y="474617"/>
                    <a:pt x="220396" y="484373"/>
                    <a:pt x="224118" y="493059"/>
                  </a:cubicBezTo>
                  <a:cubicBezTo>
                    <a:pt x="237767" y="524908"/>
                    <a:pt x="241969" y="528801"/>
                    <a:pt x="259976" y="555812"/>
                  </a:cubicBezTo>
                  <a:cubicBezTo>
                    <a:pt x="262964" y="567765"/>
                    <a:pt x="264615" y="580135"/>
                    <a:pt x="268941" y="591671"/>
                  </a:cubicBezTo>
                  <a:cubicBezTo>
                    <a:pt x="278691" y="617672"/>
                    <a:pt x="289935" y="632128"/>
                    <a:pt x="304800" y="654424"/>
                  </a:cubicBezTo>
                  <a:cubicBezTo>
                    <a:pt x="307788" y="666377"/>
                    <a:pt x="309869" y="678594"/>
                    <a:pt x="313765" y="690282"/>
                  </a:cubicBezTo>
                  <a:cubicBezTo>
                    <a:pt x="321984" y="714938"/>
                    <a:pt x="334368" y="736835"/>
                    <a:pt x="340659" y="762000"/>
                  </a:cubicBezTo>
                  <a:cubicBezTo>
                    <a:pt x="344354" y="776782"/>
                    <a:pt x="346635" y="791883"/>
                    <a:pt x="349623" y="806824"/>
                  </a:cubicBezTo>
                  <a:cubicBezTo>
                    <a:pt x="346635" y="857624"/>
                    <a:pt x="347241" y="908764"/>
                    <a:pt x="340659" y="959224"/>
                  </a:cubicBezTo>
                  <a:cubicBezTo>
                    <a:pt x="338215" y="977965"/>
                    <a:pt x="322729" y="1013012"/>
                    <a:pt x="322729" y="101301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86C94AF-0671-F34A-AFC6-B76259C992AD}"/>
                </a:ext>
              </a:extLst>
            </p:cNvPr>
            <p:cNvSpPr/>
            <p:nvPr/>
          </p:nvSpPr>
          <p:spPr>
            <a:xfrm>
              <a:off x="6598024" y="3675529"/>
              <a:ext cx="1030941" cy="873342"/>
            </a:xfrm>
            <a:custGeom>
              <a:avLst/>
              <a:gdLst>
                <a:gd name="connsiteX0" fmla="*/ 0 w 1030941"/>
                <a:gd name="connsiteY0" fmla="*/ 860612 h 873342"/>
                <a:gd name="connsiteX1" fmla="*/ 304800 w 1030941"/>
                <a:gd name="connsiteY1" fmla="*/ 860612 h 873342"/>
                <a:gd name="connsiteX2" fmla="*/ 340658 w 1030941"/>
                <a:gd name="connsiteY2" fmla="*/ 851647 h 873342"/>
                <a:gd name="connsiteX3" fmla="*/ 385482 w 1030941"/>
                <a:gd name="connsiteY3" fmla="*/ 842683 h 873342"/>
                <a:gd name="connsiteX4" fmla="*/ 430305 w 1030941"/>
                <a:gd name="connsiteY4" fmla="*/ 824753 h 873342"/>
                <a:gd name="connsiteX5" fmla="*/ 475129 w 1030941"/>
                <a:gd name="connsiteY5" fmla="*/ 815789 h 873342"/>
                <a:gd name="connsiteX6" fmla="*/ 690282 w 1030941"/>
                <a:gd name="connsiteY6" fmla="*/ 699247 h 873342"/>
                <a:gd name="connsiteX7" fmla="*/ 753035 w 1030941"/>
                <a:gd name="connsiteY7" fmla="*/ 654424 h 873342"/>
                <a:gd name="connsiteX8" fmla="*/ 815788 w 1030941"/>
                <a:gd name="connsiteY8" fmla="*/ 618565 h 873342"/>
                <a:gd name="connsiteX9" fmla="*/ 887505 w 1030941"/>
                <a:gd name="connsiteY9" fmla="*/ 546847 h 873342"/>
                <a:gd name="connsiteX10" fmla="*/ 905435 w 1030941"/>
                <a:gd name="connsiteY10" fmla="*/ 528918 h 873342"/>
                <a:gd name="connsiteX11" fmla="*/ 932329 w 1030941"/>
                <a:gd name="connsiteY11" fmla="*/ 493059 h 873342"/>
                <a:gd name="connsiteX12" fmla="*/ 977152 w 1030941"/>
                <a:gd name="connsiteY12" fmla="*/ 421342 h 873342"/>
                <a:gd name="connsiteX13" fmla="*/ 986117 w 1030941"/>
                <a:gd name="connsiteY13" fmla="*/ 385483 h 873342"/>
                <a:gd name="connsiteX14" fmla="*/ 1004047 w 1030941"/>
                <a:gd name="connsiteY14" fmla="*/ 340659 h 873342"/>
                <a:gd name="connsiteX15" fmla="*/ 1021976 w 1030941"/>
                <a:gd name="connsiteY15" fmla="*/ 268942 h 873342"/>
                <a:gd name="connsiteX16" fmla="*/ 1030941 w 1030941"/>
                <a:gd name="connsiteY16" fmla="*/ 233083 h 873342"/>
                <a:gd name="connsiteX17" fmla="*/ 1021976 w 1030941"/>
                <a:gd name="connsiteY17" fmla="*/ 80683 h 873342"/>
                <a:gd name="connsiteX18" fmla="*/ 1004047 w 1030941"/>
                <a:gd name="connsiteY18" fmla="*/ 26895 h 873342"/>
                <a:gd name="connsiteX19" fmla="*/ 968188 w 1030941"/>
                <a:gd name="connsiteY19" fmla="*/ 0 h 87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30941" h="873342">
                  <a:moveTo>
                    <a:pt x="0" y="860612"/>
                  </a:moveTo>
                  <a:cubicBezTo>
                    <a:pt x="133552" y="879692"/>
                    <a:pt x="76508" y="875341"/>
                    <a:pt x="304800" y="860612"/>
                  </a:cubicBezTo>
                  <a:cubicBezTo>
                    <a:pt x="317095" y="859819"/>
                    <a:pt x="328631" y="854320"/>
                    <a:pt x="340658" y="851647"/>
                  </a:cubicBezTo>
                  <a:cubicBezTo>
                    <a:pt x="355532" y="848342"/>
                    <a:pt x="370541" y="845671"/>
                    <a:pt x="385482" y="842683"/>
                  </a:cubicBezTo>
                  <a:cubicBezTo>
                    <a:pt x="400423" y="836706"/>
                    <a:pt x="414892" y="829377"/>
                    <a:pt x="430305" y="824753"/>
                  </a:cubicBezTo>
                  <a:cubicBezTo>
                    <a:pt x="444900" y="820375"/>
                    <a:pt x="461124" y="821791"/>
                    <a:pt x="475129" y="815789"/>
                  </a:cubicBezTo>
                  <a:cubicBezTo>
                    <a:pt x="554345" y="781839"/>
                    <a:pt x="620400" y="745835"/>
                    <a:pt x="690282" y="699247"/>
                  </a:cubicBezTo>
                  <a:cubicBezTo>
                    <a:pt x="711670" y="684988"/>
                    <a:pt x="731412" y="668324"/>
                    <a:pt x="753035" y="654424"/>
                  </a:cubicBezTo>
                  <a:cubicBezTo>
                    <a:pt x="773301" y="641396"/>
                    <a:pt x="796975" y="633615"/>
                    <a:pt x="815788" y="618565"/>
                  </a:cubicBezTo>
                  <a:cubicBezTo>
                    <a:pt x="842187" y="597445"/>
                    <a:pt x="863599" y="570753"/>
                    <a:pt x="887505" y="546847"/>
                  </a:cubicBezTo>
                  <a:cubicBezTo>
                    <a:pt x="893482" y="540870"/>
                    <a:pt x="900364" y="535680"/>
                    <a:pt x="905435" y="528918"/>
                  </a:cubicBezTo>
                  <a:cubicBezTo>
                    <a:pt x="914400" y="516965"/>
                    <a:pt x="923645" y="505217"/>
                    <a:pt x="932329" y="493059"/>
                  </a:cubicBezTo>
                  <a:cubicBezTo>
                    <a:pt x="949573" y="468917"/>
                    <a:pt x="961453" y="447507"/>
                    <a:pt x="977152" y="421342"/>
                  </a:cubicBezTo>
                  <a:cubicBezTo>
                    <a:pt x="980140" y="409389"/>
                    <a:pt x="982221" y="397172"/>
                    <a:pt x="986117" y="385483"/>
                  </a:cubicBezTo>
                  <a:cubicBezTo>
                    <a:pt x="991206" y="370216"/>
                    <a:pt x="999314" y="356040"/>
                    <a:pt x="1004047" y="340659"/>
                  </a:cubicBezTo>
                  <a:cubicBezTo>
                    <a:pt x="1011294" y="317107"/>
                    <a:pt x="1016000" y="292848"/>
                    <a:pt x="1021976" y="268942"/>
                  </a:cubicBezTo>
                  <a:lnTo>
                    <a:pt x="1030941" y="233083"/>
                  </a:lnTo>
                  <a:cubicBezTo>
                    <a:pt x="1027953" y="182283"/>
                    <a:pt x="1028558" y="131143"/>
                    <a:pt x="1021976" y="80683"/>
                  </a:cubicBezTo>
                  <a:cubicBezTo>
                    <a:pt x="1019532" y="61943"/>
                    <a:pt x="1021976" y="32871"/>
                    <a:pt x="1004047" y="26895"/>
                  </a:cubicBezTo>
                  <a:cubicBezTo>
                    <a:pt x="970813" y="15817"/>
                    <a:pt x="981378" y="26382"/>
                    <a:pt x="96818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42F0210-429C-D145-B5DE-87DFB9DF2959}"/>
                </a:ext>
              </a:extLst>
            </p:cNvPr>
            <p:cNvSpPr/>
            <p:nvPr/>
          </p:nvSpPr>
          <p:spPr>
            <a:xfrm>
              <a:off x="7521388" y="4016124"/>
              <a:ext cx="959224" cy="215217"/>
            </a:xfrm>
            <a:custGeom>
              <a:avLst/>
              <a:gdLst>
                <a:gd name="connsiteX0" fmla="*/ 0 w 959224"/>
                <a:gd name="connsiteY0" fmla="*/ 215217 h 215217"/>
                <a:gd name="connsiteX1" fmla="*/ 233083 w 959224"/>
                <a:gd name="connsiteY1" fmla="*/ 197288 h 215217"/>
                <a:gd name="connsiteX2" fmla="*/ 268941 w 959224"/>
                <a:gd name="connsiteY2" fmla="*/ 170394 h 215217"/>
                <a:gd name="connsiteX3" fmla="*/ 349624 w 959224"/>
                <a:gd name="connsiteY3" fmla="*/ 116605 h 215217"/>
                <a:gd name="connsiteX4" fmla="*/ 376518 w 959224"/>
                <a:gd name="connsiteY4" fmla="*/ 98676 h 215217"/>
                <a:gd name="connsiteX5" fmla="*/ 457200 w 959224"/>
                <a:gd name="connsiteY5" fmla="*/ 62817 h 215217"/>
                <a:gd name="connsiteX6" fmla="*/ 896471 w 959224"/>
                <a:gd name="connsiteY6" fmla="*/ 35923 h 215217"/>
                <a:gd name="connsiteX7" fmla="*/ 932330 w 959224"/>
                <a:gd name="connsiteY7" fmla="*/ 17994 h 215217"/>
                <a:gd name="connsiteX8" fmla="*/ 959224 w 959224"/>
                <a:gd name="connsiteY8" fmla="*/ 64 h 21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224" h="215217">
                  <a:moveTo>
                    <a:pt x="0" y="215217"/>
                  </a:moveTo>
                  <a:cubicBezTo>
                    <a:pt x="77694" y="209241"/>
                    <a:pt x="156219" y="210098"/>
                    <a:pt x="233083" y="197288"/>
                  </a:cubicBezTo>
                  <a:cubicBezTo>
                    <a:pt x="247821" y="194832"/>
                    <a:pt x="256657" y="178899"/>
                    <a:pt x="268941" y="170394"/>
                  </a:cubicBezTo>
                  <a:cubicBezTo>
                    <a:pt x="295517" y="151995"/>
                    <a:pt x="322730" y="134535"/>
                    <a:pt x="349624" y="116605"/>
                  </a:cubicBezTo>
                  <a:lnTo>
                    <a:pt x="376518" y="98676"/>
                  </a:lnTo>
                  <a:cubicBezTo>
                    <a:pt x="405867" y="79110"/>
                    <a:pt x="416469" y="68636"/>
                    <a:pt x="457200" y="62817"/>
                  </a:cubicBezTo>
                  <a:cubicBezTo>
                    <a:pt x="644338" y="36082"/>
                    <a:pt x="498847" y="54857"/>
                    <a:pt x="896471" y="35923"/>
                  </a:cubicBezTo>
                  <a:cubicBezTo>
                    <a:pt x="908424" y="29947"/>
                    <a:pt x="921211" y="25407"/>
                    <a:pt x="932330" y="17994"/>
                  </a:cubicBezTo>
                  <a:cubicBezTo>
                    <a:pt x="962394" y="-2049"/>
                    <a:pt x="938263" y="64"/>
                    <a:pt x="959224" y="6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378CC2A-BCD5-D046-B6B8-329006546D37}"/>
                </a:ext>
              </a:extLst>
            </p:cNvPr>
            <p:cNvSpPr/>
            <p:nvPr/>
          </p:nvSpPr>
          <p:spPr>
            <a:xfrm>
              <a:off x="7871012" y="4150659"/>
              <a:ext cx="116541" cy="1048870"/>
            </a:xfrm>
            <a:custGeom>
              <a:avLst/>
              <a:gdLst>
                <a:gd name="connsiteX0" fmla="*/ 0 w 116541"/>
                <a:gd name="connsiteY0" fmla="*/ 0 h 1048870"/>
                <a:gd name="connsiteX1" fmla="*/ 8964 w 116541"/>
                <a:gd name="connsiteY1" fmla="*/ 89647 h 1048870"/>
                <a:gd name="connsiteX2" fmla="*/ 53788 w 116541"/>
                <a:gd name="connsiteY2" fmla="*/ 179294 h 1048870"/>
                <a:gd name="connsiteX3" fmla="*/ 71717 w 116541"/>
                <a:gd name="connsiteY3" fmla="*/ 224117 h 1048870"/>
                <a:gd name="connsiteX4" fmla="*/ 107576 w 116541"/>
                <a:gd name="connsiteY4" fmla="*/ 286870 h 1048870"/>
                <a:gd name="connsiteX5" fmla="*/ 116541 w 116541"/>
                <a:gd name="connsiteY5" fmla="*/ 313765 h 1048870"/>
                <a:gd name="connsiteX6" fmla="*/ 107576 w 116541"/>
                <a:gd name="connsiteY6" fmla="*/ 430306 h 1048870"/>
                <a:gd name="connsiteX7" fmla="*/ 89647 w 116541"/>
                <a:gd name="connsiteY7" fmla="*/ 475129 h 1048870"/>
                <a:gd name="connsiteX8" fmla="*/ 71717 w 116541"/>
                <a:gd name="connsiteY8" fmla="*/ 555812 h 1048870"/>
                <a:gd name="connsiteX9" fmla="*/ 53788 w 116541"/>
                <a:gd name="connsiteY9" fmla="*/ 600635 h 1048870"/>
                <a:gd name="connsiteX10" fmla="*/ 44823 w 116541"/>
                <a:gd name="connsiteY10" fmla="*/ 654423 h 1048870"/>
                <a:gd name="connsiteX11" fmla="*/ 26894 w 116541"/>
                <a:gd name="connsiteY11" fmla="*/ 717176 h 1048870"/>
                <a:gd name="connsiteX12" fmla="*/ 35859 w 116541"/>
                <a:gd name="connsiteY12" fmla="*/ 995082 h 1048870"/>
                <a:gd name="connsiteX13" fmla="*/ 44823 w 116541"/>
                <a:gd name="connsiteY13" fmla="*/ 1021976 h 1048870"/>
                <a:gd name="connsiteX14" fmla="*/ 62753 w 116541"/>
                <a:gd name="connsiteY14" fmla="*/ 1048870 h 104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541" h="1048870">
                  <a:moveTo>
                    <a:pt x="0" y="0"/>
                  </a:moveTo>
                  <a:cubicBezTo>
                    <a:pt x="2988" y="29882"/>
                    <a:pt x="3074" y="60199"/>
                    <a:pt x="8964" y="89647"/>
                  </a:cubicBezTo>
                  <a:cubicBezTo>
                    <a:pt x="16639" y="128023"/>
                    <a:pt x="36726" y="145170"/>
                    <a:pt x="53788" y="179294"/>
                  </a:cubicBezTo>
                  <a:cubicBezTo>
                    <a:pt x="60984" y="193687"/>
                    <a:pt x="65181" y="209412"/>
                    <a:pt x="71717" y="224117"/>
                  </a:cubicBezTo>
                  <a:cubicBezTo>
                    <a:pt x="134591" y="365582"/>
                    <a:pt x="49884" y="171485"/>
                    <a:pt x="107576" y="286870"/>
                  </a:cubicBezTo>
                  <a:cubicBezTo>
                    <a:pt x="111802" y="295322"/>
                    <a:pt x="113553" y="304800"/>
                    <a:pt x="116541" y="313765"/>
                  </a:cubicBezTo>
                  <a:cubicBezTo>
                    <a:pt x="113553" y="352612"/>
                    <a:pt x="113981" y="391874"/>
                    <a:pt x="107576" y="430306"/>
                  </a:cubicBezTo>
                  <a:cubicBezTo>
                    <a:pt x="104931" y="446179"/>
                    <a:pt x="94271" y="459716"/>
                    <a:pt x="89647" y="475129"/>
                  </a:cubicBezTo>
                  <a:cubicBezTo>
                    <a:pt x="68330" y="546184"/>
                    <a:pt x="92411" y="493729"/>
                    <a:pt x="71717" y="555812"/>
                  </a:cubicBezTo>
                  <a:cubicBezTo>
                    <a:pt x="66628" y="571078"/>
                    <a:pt x="59764" y="585694"/>
                    <a:pt x="53788" y="600635"/>
                  </a:cubicBezTo>
                  <a:cubicBezTo>
                    <a:pt x="50800" y="618564"/>
                    <a:pt x="48388" y="636599"/>
                    <a:pt x="44823" y="654423"/>
                  </a:cubicBezTo>
                  <a:cubicBezTo>
                    <a:pt x="39193" y="682572"/>
                    <a:pt x="35440" y="691538"/>
                    <a:pt x="26894" y="717176"/>
                  </a:cubicBezTo>
                  <a:cubicBezTo>
                    <a:pt x="29882" y="809811"/>
                    <a:pt x="30417" y="902558"/>
                    <a:pt x="35859" y="995082"/>
                  </a:cubicBezTo>
                  <a:cubicBezTo>
                    <a:pt x="36414" y="1004515"/>
                    <a:pt x="39961" y="1013873"/>
                    <a:pt x="44823" y="1021976"/>
                  </a:cubicBezTo>
                  <a:cubicBezTo>
                    <a:pt x="64866" y="1055381"/>
                    <a:pt x="62753" y="1026730"/>
                    <a:pt x="62753" y="104887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44271C8-776D-EB47-8C50-77DEF2D50D54}"/>
                </a:ext>
              </a:extLst>
            </p:cNvPr>
            <p:cNvSpPr/>
            <p:nvPr/>
          </p:nvSpPr>
          <p:spPr>
            <a:xfrm>
              <a:off x="7091082" y="4482353"/>
              <a:ext cx="779930" cy="434007"/>
            </a:xfrm>
            <a:custGeom>
              <a:avLst/>
              <a:gdLst>
                <a:gd name="connsiteX0" fmla="*/ 0 w 735106"/>
                <a:gd name="connsiteY0" fmla="*/ 0 h 437008"/>
                <a:gd name="connsiteX1" fmla="*/ 242048 w 735106"/>
                <a:gd name="connsiteY1" fmla="*/ 242047 h 437008"/>
                <a:gd name="connsiteX2" fmla="*/ 259977 w 735106"/>
                <a:gd name="connsiteY2" fmla="*/ 277906 h 437008"/>
                <a:gd name="connsiteX3" fmla="*/ 349624 w 735106"/>
                <a:gd name="connsiteY3" fmla="*/ 331694 h 437008"/>
                <a:gd name="connsiteX4" fmla="*/ 412377 w 735106"/>
                <a:gd name="connsiteY4" fmla="*/ 367553 h 437008"/>
                <a:gd name="connsiteX5" fmla="*/ 439271 w 735106"/>
                <a:gd name="connsiteY5" fmla="*/ 385482 h 437008"/>
                <a:gd name="connsiteX6" fmla="*/ 466165 w 735106"/>
                <a:gd name="connsiteY6" fmla="*/ 394447 h 437008"/>
                <a:gd name="connsiteX7" fmla="*/ 484095 w 735106"/>
                <a:gd name="connsiteY7" fmla="*/ 412376 h 437008"/>
                <a:gd name="connsiteX8" fmla="*/ 654424 w 735106"/>
                <a:gd name="connsiteY8" fmla="*/ 421341 h 437008"/>
                <a:gd name="connsiteX9" fmla="*/ 681318 w 735106"/>
                <a:gd name="connsiteY9" fmla="*/ 412376 h 437008"/>
                <a:gd name="connsiteX10" fmla="*/ 717177 w 735106"/>
                <a:gd name="connsiteY10" fmla="*/ 403412 h 437008"/>
                <a:gd name="connsiteX11" fmla="*/ 735106 w 735106"/>
                <a:gd name="connsiteY11" fmla="*/ 394447 h 43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106" h="437008">
                  <a:moveTo>
                    <a:pt x="0" y="0"/>
                  </a:moveTo>
                  <a:cubicBezTo>
                    <a:pt x="80683" y="80682"/>
                    <a:pt x="164098" y="158721"/>
                    <a:pt x="242048" y="242047"/>
                  </a:cubicBezTo>
                  <a:cubicBezTo>
                    <a:pt x="251178" y="251806"/>
                    <a:pt x="250527" y="268456"/>
                    <a:pt x="259977" y="277906"/>
                  </a:cubicBezTo>
                  <a:cubicBezTo>
                    <a:pt x="286172" y="304101"/>
                    <a:pt x="318501" y="314718"/>
                    <a:pt x="349624" y="331694"/>
                  </a:cubicBezTo>
                  <a:cubicBezTo>
                    <a:pt x="370774" y="343231"/>
                    <a:pt x="391718" y="355158"/>
                    <a:pt x="412377" y="367553"/>
                  </a:cubicBezTo>
                  <a:cubicBezTo>
                    <a:pt x="421616" y="373096"/>
                    <a:pt x="429634" y="380664"/>
                    <a:pt x="439271" y="385482"/>
                  </a:cubicBezTo>
                  <a:cubicBezTo>
                    <a:pt x="447723" y="389708"/>
                    <a:pt x="457200" y="391459"/>
                    <a:pt x="466165" y="394447"/>
                  </a:cubicBezTo>
                  <a:cubicBezTo>
                    <a:pt x="472142" y="400423"/>
                    <a:pt x="477495" y="407096"/>
                    <a:pt x="484095" y="412376"/>
                  </a:cubicBezTo>
                  <a:cubicBezTo>
                    <a:pt x="540531" y="457524"/>
                    <a:pt x="546108" y="428111"/>
                    <a:pt x="654424" y="421341"/>
                  </a:cubicBezTo>
                  <a:cubicBezTo>
                    <a:pt x="663389" y="418353"/>
                    <a:pt x="672232" y="414972"/>
                    <a:pt x="681318" y="412376"/>
                  </a:cubicBezTo>
                  <a:cubicBezTo>
                    <a:pt x="693165" y="408991"/>
                    <a:pt x="705488" y="407308"/>
                    <a:pt x="717177" y="403412"/>
                  </a:cubicBezTo>
                  <a:cubicBezTo>
                    <a:pt x="723516" y="401299"/>
                    <a:pt x="729130" y="397435"/>
                    <a:pt x="735106" y="3944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Freeform 69">
            <a:extLst>
              <a:ext uri="{FF2B5EF4-FFF2-40B4-BE49-F238E27FC236}">
                <a16:creationId xmlns:a16="http://schemas.microsoft.com/office/drawing/2014/main" id="{28D154EB-81D5-9549-918D-9DFDD64AC5A8}"/>
              </a:ext>
            </a:extLst>
          </p:cNvPr>
          <p:cNvSpPr/>
          <p:nvPr/>
        </p:nvSpPr>
        <p:spPr>
          <a:xfrm>
            <a:off x="1114449" y="2664420"/>
            <a:ext cx="609600" cy="618613"/>
          </a:xfrm>
          <a:custGeom>
            <a:avLst/>
            <a:gdLst>
              <a:gd name="connsiteX0" fmla="*/ 609600 w 609600"/>
              <a:gd name="connsiteY0" fmla="*/ 0 h 618613"/>
              <a:gd name="connsiteX1" fmla="*/ 546847 w 609600"/>
              <a:gd name="connsiteY1" fmla="*/ 17930 h 618613"/>
              <a:gd name="connsiteX2" fmla="*/ 519953 w 609600"/>
              <a:gd name="connsiteY2" fmla="*/ 26894 h 618613"/>
              <a:gd name="connsiteX3" fmla="*/ 502024 w 609600"/>
              <a:gd name="connsiteY3" fmla="*/ 44824 h 618613"/>
              <a:gd name="connsiteX4" fmla="*/ 457200 w 609600"/>
              <a:gd name="connsiteY4" fmla="*/ 125506 h 618613"/>
              <a:gd name="connsiteX5" fmla="*/ 466165 w 609600"/>
              <a:gd name="connsiteY5" fmla="*/ 233082 h 618613"/>
              <a:gd name="connsiteX6" fmla="*/ 466165 w 609600"/>
              <a:gd name="connsiteY6" fmla="*/ 367553 h 618613"/>
              <a:gd name="connsiteX7" fmla="*/ 403412 w 609600"/>
              <a:gd name="connsiteY7" fmla="*/ 439271 h 618613"/>
              <a:gd name="connsiteX8" fmla="*/ 349624 w 609600"/>
              <a:gd name="connsiteY8" fmla="*/ 484094 h 618613"/>
              <a:gd name="connsiteX9" fmla="*/ 313765 w 609600"/>
              <a:gd name="connsiteY9" fmla="*/ 502024 h 618613"/>
              <a:gd name="connsiteX10" fmla="*/ 286871 w 609600"/>
              <a:gd name="connsiteY10" fmla="*/ 519953 h 618613"/>
              <a:gd name="connsiteX11" fmla="*/ 224118 w 609600"/>
              <a:gd name="connsiteY11" fmla="*/ 537882 h 618613"/>
              <a:gd name="connsiteX12" fmla="*/ 161365 w 609600"/>
              <a:gd name="connsiteY12" fmla="*/ 564777 h 618613"/>
              <a:gd name="connsiteX13" fmla="*/ 98612 w 609600"/>
              <a:gd name="connsiteY13" fmla="*/ 582706 h 618613"/>
              <a:gd name="connsiteX14" fmla="*/ 71718 w 609600"/>
              <a:gd name="connsiteY14" fmla="*/ 600635 h 618613"/>
              <a:gd name="connsiteX15" fmla="*/ 0 w 609600"/>
              <a:gd name="connsiteY15" fmla="*/ 618565 h 61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" h="618613">
                <a:moveTo>
                  <a:pt x="609600" y="0"/>
                </a:moveTo>
                <a:lnTo>
                  <a:pt x="546847" y="17930"/>
                </a:lnTo>
                <a:cubicBezTo>
                  <a:pt x="537796" y="20645"/>
                  <a:pt x="528056" y="22032"/>
                  <a:pt x="519953" y="26894"/>
                </a:cubicBezTo>
                <a:cubicBezTo>
                  <a:pt x="512705" y="31243"/>
                  <a:pt x="507304" y="38224"/>
                  <a:pt x="502024" y="44824"/>
                </a:cubicBezTo>
                <a:cubicBezTo>
                  <a:pt x="482655" y="69035"/>
                  <a:pt x="470901" y="98104"/>
                  <a:pt x="457200" y="125506"/>
                </a:cubicBezTo>
                <a:cubicBezTo>
                  <a:pt x="460188" y="161365"/>
                  <a:pt x="462191" y="197319"/>
                  <a:pt x="466165" y="233082"/>
                </a:cubicBezTo>
                <a:cubicBezTo>
                  <a:pt x="473649" y="300432"/>
                  <a:pt x="485965" y="288352"/>
                  <a:pt x="466165" y="367553"/>
                </a:cubicBezTo>
                <a:cubicBezTo>
                  <a:pt x="461223" y="387321"/>
                  <a:pt x="407397" y="435286"/>
                  <a:pt x="403412" y="439271"/>
                </a:cubicBezTo>
                <a:cubicBezTo>
                  <a:pt x="378689" y="463994"/>
                  <a:pt x="378747" y="467452"/>
                  <a:pt x="349624" y="484094"/>
                </a:cubicBezTo>
                <a:cubicBezTo>
                  <a:pt x="338021" y="490724"/>
                  <a:pt x="325368" y="495394"/>
                  <a:pt x="313765" y="502024"/>
                </a:cubicBezTo>
                <a:cubicBezTo>
                  <a:pt x="304410" y="507369"/>
                  <a:pt x="296508" y="515135"/>
                  <a:pt x="286871" y="519953"/>
                </a:cubicBezTo>
                <a:cubicBezTo>
                  <a:pt x="274006" y="526385"/>
                  <a:pt x="235613" y="535009"/>
                  <a:pt x="224118" y="537882"/>
                </a:cubicBezTo>
                <a:cubicBezTo>
                  <a:pt x="192247" y="553818"/>
                  <a:pt x="192141" y="555984"/>
                  <a:pt x="161365" y="564777"/>
                </a:cubicBezTo>
                <a:cubicBezTo>
                  <a:pt x="147954" y="568609"/>
                  <a:pt x="112947" y="575539"/>
                  <a:pt x="98612" y="582706"/>
                </a:cubicBezTo>
                <a:cubicBezTo>
                  <a:pt x="88975" y="587524"/>
                  <a:pt x="81564" y="596259"/>
                  <a:pt x="71718" y="600635"/>
                </a:cubicBezTo>
                <a:cubicBezTo>
                  <a:pt x="27123" y="620455"/>
                  <a:pt x="32129" y="618565"/>
                  <a:pt x="0" y="6185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C021B1D1-33DE-3447-BE08-62FF56FA24D4}"/>
              </a:ext>
            </a:extLst>
          </p:cNvPr>
          <p:cNvSpPr/>
          <p:nvPr/>
        </p:nvSpPr>
        <p:spPr>
          <a:xfrm>
            <a:off x="2001954" y="1946068"/>
            <a:ext cx="546847" cy="673529"/>
          </a:xfrm>
          <a:custGeom>
            <a:avLst/>
            <a:gdLst>
              <a:gd name="connsiteX0" fmla="*/ 80682 w 546847"/>
              <a:gd name="connsiteY0" fmla="*/ 0 h 645459"/>
              <a:gd name="connsiteX1" fmla="*/ 53788 w 546847"/>
              <a:gd name="connsiteY1" fmla="*/ 179294 h 645459"/>
              <a:gd name="connsiteX2" fmla="*/ 35859 w 546847"/>
              <a:gd name="connsiteY2" fmla="*/ 206188 h 645459"/>
              <a:gd name="connsiteX3" fmla="*/ 8965 w 546847"/>
              <a:gd name="connsiteY3" fmla="*/ 277906 h 645459"/>
              <a:gd name="connsiteX4" fmla="*/ 0 w 546847"/>
              <a:gd name="connsiteY4" fmla="*/ 322729 h 645459"/>
              <a:gd name="connsiteX5" fmla="*/ 8965 w 546847"/>
              <a:gd name="connsiteY5" fmla="*/ 385482 h 645459"/>
              <a:gd name="connsiteX6" fmla="*/ 125506 w 546847"/>
              <a:gd name="connsiteY6" fmla="*/ 466164 h 645459"/>
              <a:gd name="connsiteX7" fmla="*/ 179294 w 546847"/>
              <a:gd name="connsiteY7" fmla="*/ 475129 h 645459"/>
              <a:gd name="connsiteX8" fmla="*/ 206188 w 546847"/>
              <a:gd name="connsiteY8" fmla="*/ 484094 h 645459"/>
              <a:gd name="connsiteX9" fmla="*/ 251012 w 546847"/>
              <a:gd name="connsiteY9" fmla="*/ 493059 h 645459"/>
              <a:gd name="connsiteX10" fmla="*/ 286871 w 546847"/>
              <a:gd name="connsiteY10" fmla="*/ 502023 h 645459"/>
              <a:gd name="connsiteX11" fmla="*/ 376518 w 546847"/>
              <a:gd name="connsiteY11" fmla="*/ 519953 h 645459"/>
              <a:gd name="connsiteX12" fmla="*/ 403412 w 546847"/>
              <a:gd name="connsiteY12" fmla="*/ 537882 h 645459"/>
              <a:gd name="connsiteX13" fmla="*/ 484094 w 546847"/>
              <a:gd name="connsiteY13" fmla="*/ 573741 h 645459"/>
              <a:gd name="connsiteX14" fmla="*/ 519953 w 546847"/>
              <a:gd name="connsiteY14" fmla="*/ 609600 h 645459"/>
              <a:gd name="connsiteX15" fmla="*/ 546847 w 546847"/>
              <a:gd name="connsiteY15" fmla="*/ 645459 h 64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847" h="645459">
                <a:moveTo>
                  <a:pt x="80682" y="0"/>
                </a:moveTo>
                <a:cubicBezTo>
                  <a:pt x="74933" y="74747"/>
                  <a:pt x="79695" y="114526"/>
                  <a:pt x="53788" y="179294"/>
                </a:cubicBezTo>
                <a:cubicBezTo>
                  <a:pt x="49787" y="189298"/>
                  <a:pt x="40677" y="196551"/>
                  <a:pt x="35859" y="206188"/>
                </a:cubicBezTo>
                <a:cubicBezTo>
                  <a:pt x="31742" y="214422"/>
                  <a:pt x="12846" y="262383"/>
                  <a:pt x="8965" y="277906"/>
                </a:cubicBezTo>
                <a:cubicBezTo>
                  <a:pt x="5270" y="292688"/>
                  <a:pt x="2988" y="307788"/>
                  <a:pt x="0" y="322729"/>
                </a:cubicBezTo>
                <a:cubicBezTo>
                  <a:pt x="2988" y="343647"/>
                  <a:pt x="-1518" y="367136"/>
                  <a:pt x="8965" y="385482"/>
                </a:cubicBezTo>
                <a:cubicBezTo>
                  <a:pt x="39906" y="439629"/>
                  <a:pt x="72515" y="452916"/>
                  <a:pt x="125506" y="466164"/>
                </a:cubicBezTo>
                <a:cubicBezTo>
                  <a:pt x="143140" y="470572"/>
                  <a:pt x="161550" y="471186"/>
                  <a:pt x="179294" y="475129"/>
                </a:cubicBezTo>
                <a:cubicBezTo>
                  <a:pt x="188519" y="477179"/>
                  <a:pt x="197021" y="481802"/>
                  <a:pt x="206188" y="484094"/>
                </a:cubicBezTo>
                <a:cubicBezTo>
                  <a:pt x="220970" y="487790"/>
                  <a:pt x="236138" y="489754"/>
                  <a:pt x="251012" y="493059"/>
                </a:cubicBezTo>
                <a:cubicBezTo>
                  <a:pt x="263039" y="495732"/>
                  <a:pt x="274789" y="499607"/>
                  <a:pt x="286871" y="502023"/>
                </a:cubicBezTo>
                <a:cubicBezTo>
                  <a:pt x="396749" y="523998"/>
                  <a:pt x="293243" y="499134"/>
                  <a:pt x="376518" y="519953"/>
                </a:cubicBezTo>
                <a:cubicBezTo>
                  <a:pt x="385483" y="525929"/>
                  <a:pt x="393566" y="533506"/>
                  <a:pt x="403412" y="537882"/>
                </a:cubicBezTo>
                <a:cubicBezTo>
                  <a:pt x="450147" y="558653"/>
                  <a:pt x="451323" y="545651"/>
                  <a:pt x="484094" y="573741"/>
                </a:cubicBezTo>
                <a:cubicBezTo>
                  <a:pt x="496929" y="584742"/>
                  <a:pt x="510576" y="595535"/>
                  <a:pt x="519953" y="609600"/>
                </a:cubicBezTo>
                <a:cubicBezTo>
                  <a:pt x="540226" y="640010"/>
                  <a:pt x="530264" y="628876"/>
                  <a:pt x="546847" y="6454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29510C3F-12C5-3942-AB9C-29AE0651785F}"/>
              </a:ext>
            </a:extLst>
          </p:cNvPr>
          <p:cNvSpPr/>
          <p:nvPr/>
        </p:nvSpPr>
        <p:spPr>
          <a:xfrm>
            <a:off x="3167366" y="2816820"/>
            <a:ext cx="537882" cy="204032"/>
          </a:xfrm>
          <a:custGeom>
            <a:avLst/>
            <a:gdLst>
              <a:gd name="connsiteX0" fmla="*/ 0 w 537882"/>
              <a:gd name="connsiteY0" fmla="*/ 170330 h 204032"/>
              <a:gd name="connsiteX1" fmla="*/ 125506 w 537882"/>
              <a:gd name="connsiteY1" fmla="*/ 179294 h 204032"/>
              <a:gd name="connsiteX2" fmla="*/ 484094 w 537882"/>
              <a:gd name="connsiteY2" fmla="*/ 152400 h 204032"/>
              <a:gd name="connsiteX3" fmla="*/ 510988 w 537882"/>
              <a:gd name="connsiteY3" fmla="*/ 35859 h 204032"/>
              <a:gd name="connsiteX4" fmla="*/ 537882 w 537882"/>
              <a:gd name="connsiteY4" fmla="*/ 0 h 20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882" h="204032">
                <a:moveTo>
                  <a:pt x="0" y="170330"/>
                </a:moveTo>
                <a:cubicBezTo>
                  <a:pt x="41835" y="173318"/>
                  <a:pt x="83564" y="179294"/>
                  <a:pt x="125506" y="179294"/>
                </a:cubicBezTo>
                <a:cubicBezTo>
                  <a:pt x="465428" y="179294"/>
                  <a:pt x="386529" y="249971"/>
                  <a:pt x="484094" y="152400"/>
                </a:cubicBezTo>
                <a:cubicBezTo>
                  <a:pt x="491163" y="109988"/>
                  <a:pt x="494616" y="76791"/>
                  <a:pt x="510988" y="35859"/>
                </a:cubicBezTo>
                <a:cubicBezTo>
                  <a:pt x="517746" y="18964"/>
                  <a:pt x="526600" y="11282"/>
                  <a:pt x="53788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D6C47F5D-3DE6-2849-B4CE-CD2ED77B5606}"/>
              </a:ext>
            </a:extLst>
          </p:cNvPr>
          <p:cNvSpPr/>
          <p:nvPr/>
        </p:nvSpPr>
        <p:spPr>
          <a:xfrm>
            <a:off x="2099520" y="3076795"/>
            <a:ext cx="458246" cy="385482"/>
          </a:xfrm>
          <a:custGeom>
            <a:avLst/>
            <a:gdLst>
              <a:gd name="connsiteX0" fmla="*/ 458246 w 458246"/>
              <a:gd name="connsiteY0" fmla="*/ 0 h 385482"/>
              <a:gd name="connsiteX1" fmla="*/ 332741 w 458246"/>
              <a:gd name="connsiteY1" fmla="*/ 152400 h 385482"/>
              <a:gd name="connsiteX2" fmla="*/ 287917 w 458246"/>
              <a:gd name="connsiteY2" fmla="*/ 206188 h 385482"/>
              <a:gd name="connsiteX3" fmla="*/ 261023 w 458246"/>
              <a:gd name="connsiteY3" fmla="*/ 251012 h 385482"/>
              <a:gd name="connsiteX4" fmla="*/ 225164 w 458246"/>
              <a:gd name="connsiteY4" fmla="*/ 268941 h 385482"/>
              <a:gd name="connsiteX5" fmla="*/ 54835 w 458246"/>
              <a:gd name="connsiteY5" fmla="*/ 286871 h 385482"/>
              <a:gd name="connsiteX6" fmla="*/ 1046 w 458246"/>
              <a:gd name="connsiteY6" fmla="*/ 367553 h 385482"/>
              <a:gd name="connsiteX7" fmla="*/ 1046 w 458246"/>
              <a:gd name="connsiteY7" fmla="*/ 385482 h 38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246" h="385482">
                <a:moveTo>
                  <a:pt x="458246" y="0"/>
                </a:moveTo>
                <a:lnTo>
                  <a:pt x="332741" y="152400"/>
                </a:lnTo>
                <a:cubicBezTo>
                  <a:pt x="317877" y="170393"/>
                  <a:pt x="299925" y="186175"/>
                  <a:pt x="287917" y="206188"/>
                </a:cubicBezTo>
                <a:cubicBezTo>
                  <a:pt x="278952" y="221129"/>
                  <a:pt x="273344" y="238691"/>
                  <a:pt x="261023" y="251012"/>
                </a:cubicBezTo>
                <a:cubicBezTo>
                  <a:pt x="251573" y="260462"/>
                  <a:pt x="237677" y="264249"/>
                  <a:pt x="225164" y="268941"/>
                </a:cubicBezTo>
                <a:cubicBezTo>
                  <a:pt x="177927" y="286655"/>
                  <a:pt x="84182" y="284914"/>
                  <a:pt x="54835" y="286871"/>
                </a:cubicBezTo>
                <a:cubicBezTo>
                  <a:pt x="37257" y="310308"/>
                  <a:pt x="12572" y="340661"/>
                  <a:pt x="1046" y="367553"/>
                </a:cubicBezTo>
                <a:cubicBezTo>
                  <a:pt x="-1308" y="373046"/>
                  <a:pt x="1046" y="379506"/>
                  <a:pt x="1046" y="3854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2347A3E-3D2A-5C4A-8FF4-67D9A951324D}"/>
              </a:ext>
            </a:extLst>
          </p:cNvPr>
          <p:cNvSpPr/>
          <p:nvPr/>
        </p:nvSpPr>
        <p:spPr>
          <a:xfrm>
            <a:off x="3921674" y="2567242"/>
            <a:ext cx="1572114" cy="97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C1E384-B82F-494A-AD5E-22D4660400D4}"/>
                  </a:ext>
                </a:extLst>
              </p:cNvPr>
              <p:cNvSpPr txBox="1"/>
              <p:nvPr/>
            </p:nvSpPr>
            <p:spPr>
              <a:xfrm>
                <a:off x="1325728" y="3496902"/>
                <a:ext cx="222484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Equivalence </a:t>
                </a:r>
                <a:r>
                  <a:rPr lang="en-US" dirty="0" err="1"/>
                  <a:t>w.r.t</a:t>
                </a:r>
                <a:r>
                  <a:rPr lang="en-US" dirty="0"/>
                  <a:t> black box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C1E384-B82F-494A-AD5E-22D466040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28" y="3496902"/>
                <a:ext cx="2224840" cy="30008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6E7B715C-5463-8645-8B49-BFF4A34B54F9}"/>
              </a:ext>
            </a:extLst>
          </p:cNvPr>
          <p:cNvSpPr txBox="1"/>
          <p:nvPr/>
        </p:nvSpPr>
        <p:spPr>
          <a:xfrm>
            <a:off x="4062736" y="2267767"/>
            <a:ext cx="1143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Semantic info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B7D96AD-2A98-EF4F-AE12-32439D781FB0}"/>
                  </a:ext>
                </a:extLst>
              </p:cNvPr>
              <p:cNvSpPr txBox="1"/>
              <p:nvPr/>
            </p:nvSpPr>
            <p:spPr>
              <a:xfrm>
                <a:off x="5980902" y="3470068"/>
                <a:ext cx="225504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Equivalence </a:t>
                </a:r>
                <a:r>
                  <a:rPr lang="en-US" dirty="0" err="1"/>
                  <a:t>w.r.t</a:t>
                </a:r>
                <a:r>
                  <a:rPr lang="en-US" dirty="0"/>
                  <a:t> white box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B7D96AD-2A98-EF4F-AE12-32439D781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902" y="3470068"/>
                <a:ext cx="2255041" cy="300082"/>
              </a:xfrm>
              <a:prstGeom prst="rect">
                <a:avLst/>
              </a:prstGeom>
              <a:blipFill>
                <a:blip r:embed="rId3"/>
                <a:stretch>
                  <a:fillRect l="-56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3886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0FDE-8BDC-1B44-89DC-0AF1EAAC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5653"/>
            <a:ext cx="7886700" cy="76325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Distributed systems are prone to bugs!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F3208-1C53-5242-B51D-D757CA7E9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57" y="1429405"/>
            <a:ext cx="2728241" cy="1643291"/>
          </a:xfrm>
        </p:spPr>
        <p:txBody>
          <a:bodyPr>
            <a:normAutofit/>
          </a:bodyPr>
          <a:lstStyle/>
          <a:p>
            <a:r>
              <a:rPr lang="en-US" sz="2000" dirty="0"/>
              <a:t>Distribution</a:t>
            </a:r>
            <a:endParaRPr lang="en-US" sz="1000" dirty="0"/>
          </a:p>
          <a:p>
            <a:r>
              <a:rPr lang="en-US" sz="2000" dirty="0"/>
              <a:t>Asynchrony</a:t>
            </a:r>
            <a:endParaRPr lang="en-US" sz="1000" dirty="0"/>
          </a:p>
          <a:p>
            <a:r>
              <a:rPr lang="en-US" sz="2000" dirty="0"/>
              <a:t>Replication</a:t>
            </a:r>
            <a:endParaRPr lang="en-US" sz="1000" dirty="0"/>
          </a:p>
          <a:p>
            <a:r>
              <a:rPr lang="en-US" sz="2000" dirty="0"/>
              <a:t>  …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139A50A0-450C-8146-9F31-B42010AD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/>
          <a:p>
            <a:fld id="{CDA500E4-CB0A-C443-B35D-FD0AC2292371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2E4B0B-6D0A-BC43-9FDD-A97D7F1A0B4F}"/>
              </a:ext>
            </a:extLst>
          </p:cNvPr>
          <p:cNvGrpSpPr/>
          <p:nvPr/>
        </p:nvGrpSpPr>
        <p:grpSpPr>
          <a:xfrm>
            <a:off x="5378824" y="1408907"/>
            <a:ext cx="3314968" cy="2409102"/>
            <a:chOff x="3683349" y="1260725"/>
            <a:chExt cx="5021133" cy="320351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EF57E05-274B-2D4A-A766-DB7DFE419E92}"/>
                </a:ext>
              </a:extLst>
            </p:cNvPr>
            <p:cNvCxnSpPr>
              <a:cxnSpLocks/>
            </p:cNvCxnSpPr>
            <p:nvPr/>
          </p:nvCxnSpPr>
          <p:spPr>
            <a:xfrm>
              <a:off x="6129150" y="1752592"/>
              <a:ext cx="1505115" cy="4703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10A2B6E-BC18-E54D-A993-AB186E5B9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5197" y="2863776"/>
              <a:ext cx="708990" cy="11194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2BE51C5-E1DD-BF4C-BD7A-473126D68B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6241" y="1800994"/>
              <a:ext cx="557273" cy="5052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9B970E-CC5B-5649-A6AA-3C85164C75DD}"/>
                </a:ext>
              </a:extLst>
            </p:cNvPr>
            <p:cNvCxnSpPr>
              <a:cxnSpLocks/>
            </p:cNvCxnSpPr>
            <p:nvPr/>
          </p:nvCxnSpPr>
          <p:spPr>
            <a:xfrm>
              <a:off x="4747374" y="3120813"/>
              <a:ext cx="1674466" cy="795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E97C58-20F2-0748-9415-9E58DB7C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3510" y="1260725"/>
              <a:ext cx="401910" cy="4941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469D6B-DDA1-A240-A3E3-A05AA360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8200" y="2406724"/>
              <a:ext cx="401910" cy="4941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8D188F-B73E-7540-9FAA-CDE52900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7611" y="3857138"/>
              <a:ext cx="401910" cy="4941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4D3941-0D14-DA4D-A21A-B15CB79B1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5967" y="2212427"/>
              <a:ext cx="401910" cy="4941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DB6B87-8956-3E44-9D50-67991BE98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2834" y="1285978"/>
              <a:ext cx="437320" cy="3967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A4817D-49D7-E246-81C6-0A71E4A0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817" y="2345122"/>
              <a:ext cx="510616" cy="4527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715D57-2829-E649-8CE3-52FB28483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5171" y="2610570"/>
              <a:ext cx="696317" cy="6963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1274C8-13CE-DC40-A415-B47F5D1F9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8418" y="1360745"/>
              <a:ext cx="437320" cy="3967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578F89-8690-B04F-8CD0-762C9B41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3050" y="3304890"/>
              <a:ext cx="437320" cy="396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28282F-E996-4740-ABDE-FA16EF67E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3764" y="3021492"/>
              <a:ext cx="437320" cy="3967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B2FDBC4-7A7F-3045-B700-747AB611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9146" y="2496071"/>
              <a:ext cx="401910" cy="49415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7789321-CE5B-D74E-BEA9-AE32450A1D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1130" y="2631836"/>
              <a:ext cx="843135" cy="1953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604649-B88C-3C42-9E41-201C6702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8918" y="2406720"/>
              <a:ext cx="437320" cy="3967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86C735-02C2-8A4B-9D91-95755CD00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6485" y="1723992"/>
              <a:ext cx="437320" cy="39676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8D8B2FB-CEFA-334B-B3D5-CCF91FD75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011" y="3423525"/>
              <a:ext cx="437320" cy="3967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236A059-9021-C04B-821A-421061474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408914" y="1986461"/>
              <a:ext cx="295568" cy="29556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2C86A5-284C-8B49-A477-B9A4571BF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683349" y="2633198"/>
              <a:ext cx="295568" cy="29556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616CA7-7713-8244-8CC1-C766A8081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616570" y="2230670"/>
              <a:ext cx="295568" cy="29556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9DE9AA0-2F06-484C-8EAA-A2205588E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854434" y="2053123"/>
              <a:ext cx="295568" cy="29556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41B5C2D-2D50-6D46-BB1D-3FD74C97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236615" y="4168676"/>
              <a:ext cx="295568" cy="295568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8FCA89-7553-3349-AA29-F99A15E133E0}"/>
                </a:ext>
              </a:extLst>
            </p:cNvPr>
            <p:cNvCxnSpPr>
              <a:cxnSpLocks/>
            </p:cNvCxnSpPr>
            <p:nvPr/>
          </p:nvCxnSpPr>
          <p:spPr>
            <a:xfrm>
              <a:off x="4846713" y="2827184"/>
              <a:ext cx="1111415" cy="71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604937C-274D-A742-9013-569DE8B4E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9779" y="4477822"/>
            <a:ext cx="4247777" cy="4370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C79544-A9FE-AF4C-BE3C-AC0F57B57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841" y="4941371"/>
            <a:ext cx="3797875" cy="4505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26A463-0472-B94F-840E-6EF5E54BF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577" y="4419236"/>
            <a:ext cx="2403355" cy="522135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1E33675-EBE8-2948-902C-9DBB5BC64B9B}"/>
              </a:ext>
            </a:extLst>
          </p:cNvPr>
          <p:cNvSpPr txBox="1">
            <a:spLocks/>
          </p:cNvSpPr>
          <p:nvPr/>
        </p:nvSpPr>
        <p:spPr>
          <a:xfrm>
            <a:off x="655505" y="3618475"/>
            <a:ext cx="6539349" cy="526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Font typeface="Helvetica" pitchFamily="2" charset="0"/>
              <a:buChar char="‣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>
                  <a:lumMod val="50000"/>
                  <a:lumOff val="50000"/>
                </a:schemeClr>
              </a:buClr>
              <a:buFont typeface="Helvetica" pitchFamily="2" charset="0"/>
              <a:buChar char="-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Many components, many sources of nondeterminism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D2C4304-A1D8-CF4A-95FB-782CF777DEF4}"/>
              </a:ext>
            </a:extLst>
          </p:cNvPr>
          <p:cNvSpPr txBox="1">
            <a:spLocks/>
          </p:cNvSpPr>
          <p:nvPr/>
        </p:nvSpPr>
        <p:spPr>
          <a:xfrm>
            <a:off x="687357" y="2957692"/>
            <a:ext cx="7886700" cy="781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/>
              <a:t>They are difficult to test!</a:t>
            </a:r>
          </a:p>
        </p:txBody>
      </p:sp>
    </p:spTree>
    <p:extLst>
      <p:ext uri="{BB962C8B-B14F-4D97-AF65-F5344CB8AC3E}">
        <p14:creationId xmlns:p14="http://schemas.microsoft.com/office/powerpoint/2010/main" val="11876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971A4-71BC-D841-A422-4D3AB114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26A8-BDFF-D742-A064-79DE4C78B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9328"/>
            <a:ext cx="7886700" cy="4061619"/>
          </a:xfrm>
        </p:spPr>
        <p:txBody>
          <a:bodyPr>
            <a:normAutofit/>
          </a:bodyPr>
          <a:lstStyle/>
          <a:p>
            <a:r>
              <a:rPr lang="en-US" sz="1800" dirty="0"/>
              <a:t>Systematic testing suffers from state space explosion problem</a:t>
            </a:r>
          </a:p>
          <a:p>
            <a:r>
              <a:rPr lang="en-US" sz="1800" dirty="0"/>
              <a:t>Partial order reduction techniques reduce the state space</a:t>
            </a:r>
          </a:p>
          <a:p>
            <a:pPr lvl="1"/>
            <a:r>
              <a:rPr lang="en-US" dirty="0"/>
              <a:t>Generic notion of dependency – black box</a:t>
            </a:r>
          </a:p>
          <a:p>
            <a:pPr lvl="1"/>
            <a:r>
              <a:rPr lang="en-US" dirty="0"/>
              <a:t>Semantic knowledge for fine grained dependency – white box</a:t>
            </a:r>
          </a:p>
          <a:p>
            <a:pPr lvl="1"/>
            <a:r>
              <a:rPr lang="en-US" dirty="0"/>
              <a:t>Used for testing on Cassandra, Zookeeper, Hadoop</a:t>
            </a:r>
          </a:p>
          <a:p>
            <a:pPr lvl="2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Reduction ratio between 37x to 166x in model checking Zookeeper</a:t>
            </a:r>
          </a:p>
          <a:p>
            <a:pPr lvl="2"/>
            <a:endParaRPr lang="en-US" sz="1800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Research Questions:</a:t>
            </a:r>
          </a:p>
          <a:p>
            <a:pPr lvl="1"/>
            <a:r>
              <a:rPr lang="en-US" dirty="0"/>
              <a:t>What other semantic knowledge can scale MC distributed systems?</a:t>
            </a:r>
          </a:p>
          <a:p>
            <a:pPr lvl="1"/>
            <a:r>
              <a:rPr lang="en-US" dirty="0"/>
              <a:t>How to extract the system specific white-box information?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What other techniques can be used for an efficient systematic testing?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269DA-F8E1-8140-8667-607903C5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2E5DF6-21A9-7A4C-99BB-FFBBF5CD21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34728"/>
                <a:ext cx="7886700" cy="370921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dirty="0"/>
                  <a:t> 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e.g. order violation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1800" dirty="0"/>
                  <a:t> 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e.g. atomicity violation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…,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more complicated bugs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2E5DF6-21A9-7A4C-99BB-FFBBF5CD21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34728"/>
                <a:ext cx="7886700" cy="3709219"/>
              </a:xfrm>
              <a:blipFill>
                <a:blip r:embed="rId3"/>
                <a:stretch>
                  <a:fillRect l="-322" t="-1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BF1D23-8A21-C648-9C84-950F1538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/>
          <a:p>
            <a:fld id="{CDA500E4-CB0A-C443-B35D-FD0AC2292371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135D7-A4C3-C24C-B7C6-290B99BBF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32" y="3749778"/>
            <a:ext cx="8819535" cy="11514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C9F197-B2C1-154A-90E0-4CFE984CE362}"/>
              </a:ext>
            </a:extLst>
          </p:cNvPr>
          <p:cNvSpPr/>
          <p:nvPr/>
        </p:nvSpPr>
        <p:spPr>
          <a:xfrm>
            <a:off x="1548432" y="4901217"/>
            <a:ext cx="7342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/>
              <a:t>Bug in Cassandra 2.0.0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img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from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Leesatapornwongsa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et. al. ASPLOS’16)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BD7B6-E4DA-944B-A937-E4D059B6ADA8}"/>
              </a:ext>
            </a:extLst>
          </p:cNvPr>
          <p:cNvSpPr/>
          <p:nvPr/>
        </p:nvSpPr>
        <p:spPr>
          <a:xfrm>
            <a:off x="1381963" y="1820068"/>
            <a:ext cx="236475" cy="2474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E62483-4A21-274F-85B5-533877F34313}"/>
              </a:ext>
            </a:extLst>
          </p:cNvPr>
          <p:cNvCxnSpPr>
            <a:cxnSpLocks/>
          </p:cNvCxnSpPr>
          <p:nvPr/>
        </p:nvCxnSpPr>
        <p:spPr>
          <a:xfrm>
            <a:off x="1841050" y="1943808"/>
            <a:ext cx="2830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131B8EB-AAD1-A34E-961A-25934BCD2E6D}"/>
              </a:ext>
            </a:extLst>
          </p:cNvPr>
          <p:cNvSpPr/>
          <p:nvPr/>
        </p:nvSpPr>
        <p:spPr>
          <a:xfrm>
            <a:off x="1382654" y="2901173"/>
            <a:ext cx="236475" cy="2474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FCEE73-A14F-F341-A6C5-15C7474BA538}"/>
              </a:ext>
            </a:extLst>
          </p:cNvPr>
          <p:cNvSpPr/>
          <p:nvPr/>
        </p:nvSpPr>
        <p:spPr>
          <a:xfrm>
            <a:off x="3489417" y="2914212"/>
            <a:ext cx="236475" cy="2474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661CF5-F787-9F49-A8FC-A87B172F06F4}"/>
              </a:ext>
            </a:extLst>
          </p:cNvPr>
          <p:cNvCxnSpPr>
            <a:cxnSpLocks/>
          </p:cNvCxnSpPr>
          <p:nvPr/>
        </p:nvCxnSpPr>
        <p:spPr>
          <a:xfrm>
            <a:off x="1841050" y="3037953"/>
            <a:ext cx="2830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9A42E9B-707D-A34C-95E4-3B84D776A444}"/>
              </a:ext>
            </a:extLst>
          </p:cNvPr>
          <p:cNvSpPr/>
          <p:nvPr/>
        </p:nvSpPr>
        <p:spPr>
          <a:xfrm>
            <a:off x="2369822" y="1800752"/>
            <a:ext cx="236475" cy="24748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9D5141-7591-304C-A747-05D9750C45E1}"/>
              </a:ext>
            </a:extLst>
          </p:cNvPr>
          <p:cNvSpPr/>
          <p:nvPr/>
        </p:nvSpPr>
        <p:spPr>
          <a:xfrm>
            <a:off x="2369821" y="2914212"/>
            <a:ext cx="236475" cy="24748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97AB8D-CE2C-D642-B26F-2A3D1F0865CB}"/>
              </a:ext>
            </a:extLst>
          </p:cNvPr>
          <p:cNvCxnSpPr>
            <a:cxnSpLocks/>
          </p:cNvCxnSpPr>
          <p:nvPr/>
        </p:nvCxnSpPr>
        <p:spPr>
          <a:xfrm>
            <a:off x="2858154" y="3041054"/>
            <a:ext cx="2830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73182D4-AF2F-D24C-BA8C-25F69EF640E7}"/>
              </a:ext>
            </a:extLst>
          </p:cNvPr>
          <p:cNvSpPr txBox="1">
            <a:spLocks/>
          </p:cNvSpPr>
          <p:nvPr/>
        </p:nvSpPr>
        <p:spPr>
          <a:xfrm>
            <a:off x="628650" y="64565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Distributed systems bugs are deep!</a:t>
            </a:r>
          </a:p>
        </p:txBody>
      </p:sp>
    </p:spTree>
    <p:extLst>
      <p:ext uri="{BB962C8B-B14F-4D97-AF65-F5344CB8AC3E}">
        <p14:creationId xmlns:p14="http://schemas.microsoft.com/office/powerpoint/2010/main" val="12830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139A50A0-450C-8146-9F31-B42010AD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/>
          <a:p>
            <a:fld id="{CDA500E4-CB0A-C443-B35D-FD0AC2292371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36922A-A416-714B-BEC4-5BFEFA17EFA8}"/>
              </a:ext>
            </a:extLst>
          </p:cNvPr>
          <p:cNvGrpSpPr/>
          <p:nvPr/>
        </p:nvGrpSpPr>
        <p:grpSpPr>
          <a:xfrm>
            <a:off x="525057" y="1269847"/>
            <a:ext cx="3559409" cy="1471273"/>
            <a:chOff x="513387" y="780602"/>
            <a:chExt cx="3574762" cy="186526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97DFC2C-C8C1-4A4B-8744-E844D661216F}"/>
                </a:ext>
              </a:extLst>
            </p:cNvPr>
            <p:cNvSpPr/>
            <p:nvPr/>
          </p:nvSpPr>
          <p:spPr>
            <a:xfrm>
              <a:off x="513387" y="1692211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8D305B-25A5-5C4E-BED0-41A78923D5F4}"/>
                </a:ext>
              </a:extLst>
            </p:cNvPr>
            <p:cNvSpPr/>
            <p:nvPr/>
          </p:nvSpPr>
          <p:spPr>
            <a:xfrm>
              <a:off x="3961887" y="1564620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71C079F-509E-0341-B4E4-C91EA1F4B4DE}"/>
                </a:ext>
              </a:extLst>
            </p:cNvPr>
            <p:cNvSpPr/>
            <p:nvPr/>
          </p:nvSpPr>
          <p:spPr>
            <a:xfrm>
              <a:off x="1356905" y="984235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4973B4C-0446-1F40-9144-E256D484DC95}"/>
                </a:ext>
              </a:extLst>
            </p:cNvPr>
            <p:cNvSpPr/>
            <p:nvPr/>
          </p:nvSpPr>
          <p:spPr>
            <a:xfrm>
              <a:off x="833693" y="2227384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11DD829-E42D-8D43-8C19-6D4E9060E646}"/>
                </a:ext>
              </a:extLst>
            </p:cNvPr>
            <p:cNvSpPr/>
            <p:nvPr/>
          </p:nvSpPr>
          <p:spPr>
            <a:xfrm>
              <a:off x="1483167" y="2217526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7FF8C49-8242-1E43-AE98-3E0C4D200D69}"/>
                </a:ext>
              </a:extLst>
            </p:cNvPr>
            <p:cNvSpPr/>
            <p:nvPr/>
          </p:nvSpPr>
          <p:spPr>
            <a:xfrm>
              <a:off x="910116" y="1326856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D698E2C-D06A-D544-BE20-E4F49940C144}"/>
                </a:ext>
              </a:extLst>
            </p:cNvPr>
            <p:cNvSpPr/>
            <p:nvPr/>
          </p:nvSpPr>
          <p:spPr>
            <a:xfrm>
              <a:off x="3336780" y="1791448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97F3C28-BD90-0844-8874-7B7E325EC0A4}"/>
                </a:ext>
              </a:extLst>
            </p:cNvPr>
            <p:cNvSpPr/>
            <p:nvPr/>
          </p:nvSpPr>
          <p:spPr>
            <a:xfrm>
              <a:off x="3712908" y="2131690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848E7B-9DC3-2044-9A67-CADBD2812CCD}"/>
                </a:ext>
              </a:extLst>
            </p:cNvPr>
            <p:cNvSpPr/>
            <p:nvPr/>
          </p:nvSpPr>
          <p:spPr>
            <a:xfrm>
              <a:off x="3582437" y="1101799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58FA7B-94AC-2E44-A630-11F33FABD784}"/>
                </a:ext>
              </a:extLst>
            </p:cNvPr>
            <p:cNvSpPr/>
            <p:nvPr/>
          </p:nvSpPr>
          <p:spPr>
            <a:xfrm>
              <a:off x="1207959" y="1734139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E7D5A9B-CDD7-124D-9469-A081CC8E2996}"/>
                </a:ext>
              </a:extLst>
            </p:cNvPr>
            <p:cNvSpPr txBox="1"/>
            <p:nvPr/>
          </p:nvSpPr>
          <p:spPr>
            <a:xfrm>
              <a:off x="1460487" y="1426331"/>
              <a:ext cx="2040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.  .  . . . .  .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E0EBCF5-3B28-3349-A158-12FF0E8C5D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378" y="1133091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443659B-0C36-6A43-802A-F1B046F1BBA6}"/>
                </a:ext>
              </a:extLst>
            </p:cNvPr>
            <p:cNvCxnSpPr>
              <a:cxnSpLocks/>
            </p:cNvCxnSpPr>
            <p:nvPr/>
          </p:nvCxnSpPr>
          <p:spPr>
            <a:xfrm>
              <a:off x="624273" y="1914891"/>
              <a:ext cx="205786" cy="3124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A187DA5-25F7-194C-B533-7E3DF1F5C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274" y="1488247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4953378-B068-1148-938B-59B3FD4AD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167" y="1795560"/>
              <a:ext cx="388402" cy="28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0849EA3-63CB-C747-83E8-D823206BF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871" y="1982530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5F5151B-4D50-BD47-9BCE-E768A78E4B04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45" y="1940304"/>
              <a:ext cx="258771" cy="191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9CDBFE0-965A-244A-B5B2-DCC100CC8323}"/>
                </a:ext>
              </a:extLst>
            </p:cNvPr>
            <p:cNvCxnSpPr>
              <a:cxnSpLocks/>
            </p:cNvCxnSpPr>
            <p:nvPr/>
          </p:nvCxnSpPr>
          <p:spPr>
            <a:xfrm>
              <a:off x="3742591" y="1220239"/>
              <a:ext cx="282426" cy="3111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DB8817E-BFEC-F045-8313-C6502B012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249" y="1787296"/>
              <a:ext cx="147768" cy="2770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A983EA5-7CCE-6148-B41C-52BC5292E5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484" y="2315069"/>
              <a:ext cx="350678" cy="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A1DE09B-FB29-C041-8789-519002537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742" y="1631655"/>
              <a:ext cx="423511" cy="124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4A5184-8ACA-1B47-97AE-682CA9839DE3}"/>
                </a:ext>
              </a:extLst>
            </p:cNvPr>
            <p:cNvSpPr txBox="1"/>
            <p:nvPr/>
          </p:nvSpPr>
          <p:spPr>
            <a:xfrm>
              <a:off x="1681023" y="1982531"/>
              <a:ext cx="2220116" cy="663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. . . . . . . . . .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196F3DA-550B-FD43-A5A5-0973EF95D525}"/>
                </a:ext>
              </a:extLst>
            </p:cNvPr>
            <p:cNvSpPr txBox="1"/>
            <p:nvPr/>
          </p:nvSpPr>
          <p:spPr>
            <a:xfrm>
              <a:off x="1496516" y="780602"/>
              <a:ext cx="2149055" cy="663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.  .  . . . .  . 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6FD3CBB-B1A0-6344-A0D0-10E473EECF41}"/>
              </a:ext>
            </a:extLst>
          </p:cNvPr>
          <p:cNvGrpSpPr/>
          <p:nvPr/>
        </p:nvGrpSpPr>
        <p:grpSpPr>
          <a:xfrm>
            <a:off x="5071423" y="1187702"/>
            <a:ext cx="3559409" cy="1612577"/>
            <a:chOff x="4713351" y="559232"/>
            <a:chExt cx="3574762" cy="204440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C9BA7C4-5A8D-A94A-A2E4-142BF8BBF6D8}"/>
                </a:ext>
              </a:extLst>
            </p:cNvPr>
            <p:cNvSpPr/>
            <p:nvPr/>
          </p:nvSpPr>
          <p:spPr>
            <a:xfrm>
              <a:off x="4713351" y="1649986"/>
              <a:ext cx="126262" cy="1488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FBCA516-E7A3-E94D-AE0B-397A79E15E10}"/>
                </a:ext>
              </a:extLst>
            </p:cNvPr>
            <p:cNvSpPr/>
            <p:nvPr/>
          </p:nvSpPr>
          <p:spPr>
            <a:xfrm>
              <a:off x="8161851" y="1522393"/>
              <a:ext cx="126262" cy="1488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EC3EFFF-5583-DD4C-8BA7-097D909745DF}"/>
                </a:ext>
              </a:extLst>
            </p:cNvPr>
            <p:cNvSpPr/>
            <p:nvPr/>
          </p:nvSpPr>
          <p:spPr>
            <a:xfrm>
              <a:off x="5556869" y="942009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ED303F0-2465-954B-81A6-C01A9706B3DE}"/>
                </a:ext>
              </a:extLst>
            </p:cNvPr>
            <p:cNvSpPr/>
            <p:nvPr/>
          </p:nvSpPr>
          <p:spPr>
            <a:xfrm>
              <a:off x="5033657" y="2185159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DBD031B-C071-D342-8BC3-AA43C02873B3}"/>
                </a:ext>
              </a:extLst>
            </p:cNvPr>
            <p:cNvSpPr/>
            <p:nvPr/>
          </p:nvSpPr>
          <p:spPr>
            <a:xfrm>
              <a:off x="5683131" y="2175301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FB195CF-DE43-AB4E-B144-2E45282477C3}"/>
                </a:ext>
              </a:extLst>
            </p:cNvPr>
            <p:cNvSpPr/>
            <p:nvPr/>
          </p:nvSpPr>
          <p:spPr>
            <a:xfrm>
              <a:off x="5110080" y="1284631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105F49D-3D83-1D48-98D0-ABC501750591}"/>
                </a:ext>
              </a:extLst>
            </p:cNvPr>
            <p:cNvSpPr/>
            <p:nvPr/>
          </p:nvSpPr>
          <p:spPr>
            <a:xfrm>
              <a:off x="7536744" y="1749223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12CE27C-583E-124B-8C09-9FB786DB5748}"/>
                </a:ext>
              </a:extLst>
            </p:cNvPr>
            <p:cNvSpPr/>
            <p:nvPr/>
          </p:nvSpPr>
          <p:spPr>
            <a:xfrm>
              <a:off x="7912872" y="2089465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66B107B-1690-3943-BEA2-7475B39405F2}"/>
                </a:ext>
              </a:extLst>
            </p:cNvPr>
            <p:cNvSpPr/>
            <p:nvPr/>
          </p:nvSpPr>
          <p:spPr>
            <a:xfrm>
              <a:off x="7782401" y="1059574"/>
              <a:ext cx="126262" cy="1488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F1AA79A-FF29-254F-9139-629E91A19ADB}"/>
                </a:ext>
              </a:extLst>
            </p:cNvPr>
            <p:cNvSpPr/>
            <p:nvPr/>
          </p:nvSpPr>
          <p:spPr>
            <a:xfrm>
              <a:off x="5407923" y="1691914"/>
              <a:ext cx="126262" cy="1488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F16BEDF-93D3-A94B-AE6E-1501F614FB9D}"/>
                </a:ext>
              </a:extLst>
            </p:cNvPr>
            <p:cNvSpPr txBox="1"/>
            <p:nvPr/>
          </p:nvSpPr>
          <p:spPr>
            <a:xfrm>
              <a:off x="5660451" y="1384105"/>
              <a:ext cx="2040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.  .  . . . .  .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3FB5233-09FD-B64C-90D8-3A94204A21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342" y="1090864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2D1AD82-13CA-4849-B4A8-D9A8285F60E1}"/>
                </a:ext>
              </a:extLst>
            </p:cNvPr>
            <p:cNvCxnSpPr>
              <a:cxnSpLocks/>
            </p:cNvCxnSpPr>
            <p:nvPr/>
          </p:nvCxnSpPr>
          <p:spPr>
            <a:xfrm>
              <a:off x="4824237" y="1872665"/>
              <a:ext cx="205786" cy="3124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75B1AD3-D99B-5742-8DC3-9A717CFF7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238" y="1446021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859AA24-DD1F-764A-9058-A392C73B64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7131" y="1753335"/>
              <a:ext cx="388402" cy="281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5AD79DF-EED1-1244-B7DC-BD16F28C6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835" y="1940305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3DB59AE-BBD2-9A4B-A935-9B094A5A2F7A}"/>
                </a:ext>
              </a:extLst>
            </p:cNvPr>
            <p:cNvCxnSpPr>
              <a:cxnSpLocks/>
            </p:cNvCxnSpPr>
            <p:nvPr/>
          </p:nvCxnSpPr>
          <p:spPr>
            <a:xfrm>
              <a:off x="7663009" y="1898079"/>
              <a:ext cx="258771" cy="191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1995B90-4B5B-3949-AD69-3FFC7C21F70E}"/>
                </a:ext>
              </a:extLst>
            </p:cNvPr>
            <p:cNvCxnSpPr>
              <a:cxnSpLocks/>
            </p:cNvCxnSpPr>
            <p:nvPr/>
          </p:nvCxnSpPr>
          <p:spPr>
            <a:xfrm>
              <a:off x="7942555" y="1178013"/>
              <a:ext cx="282426" cy="31115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F56BEE2-07BA-A146-8946-1D106C3A0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7213" y="1745070"/>
              <a:ext cx="147768" cy="2770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7F0CB74-165A-7849-B763-E6DB3AFF31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3448" y="2259590"/>
              <a:ext cx="350678" cy="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0B7D39F-8F0C-3B4D-9E16-BE6A4CDE53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3706" y="1589428"/>
              <a:ext cx="423511" cy="124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EA86CE8-F362-9A45-8987-A5AAA6091044}"/>
                </a:ext>
              </a:extLst>
            </p:cNvPr>
            <p:cNvSpPr txBox="1"/>
            <p:nvPr/>
          </p:nvSpPr>
          <p:spPr>
            <a:xfrm>
              <a:off x="5880988" y="1940305"/>
              <a:ext cx="2158147" cy="663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. . . . . . . . . 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8252EE8-D3B0-FB4B-9464-B8FF6DFAB279}"/>
                </a:ext>
              </a:extLst>
            </p:cNvPr>
            <p:cNvSpPr txBox="1"/>
            <p:nvPr/>
          </p:nvSpPr>
          <p:spPr>
            <a:xfrm>
              <a:off x="5803264" y="559232"/>
              <a:ext cx="2040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.  .  . . . .  .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2C5B33D-15D6-AB4D-9E13-8A6DD03E5AE3}"/>
                </a:ext>
              </a:extLst>
            </p:cNvPr>
            <p:cNvSpPr txBox="1"/>
            <p:nvPr/>
          </p:nvSpPr>
          <p:spPr>
            <a:xfrm rot="21016372">
              <a:off x="5429396" y="1193931"/>
              <a:ext cx="2502645" cy="39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 . . . . . . . . .  . . . . . . . . . . . . . . . .</a:t>
              </a: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95EDABFD-2160-7442-B4D0-7C4C05613BF6}"/>
              </a:ext>
            </a:extLst>
          </p:cNvPr>
          <p:cNvSpPr/>
          <p:nvPr/>
        </p:nvSpPr>
        <p:spPr>
          <a:xfrm>
            <a:off x="654193" y="2803298"/>
            <a:ext cx="4290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Systematic testing - infeasible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85F5498-1037-E845-B477-19A84E2E45F0}"/>
              </a:ext>
            </a:extLst>
          </p:cNvPr>
          <p:cNvSpPr/>
          <p:nvPr/>
        </p:nvSpPr>
        <p:spPr>
          <a:xfrm>
            <a:off x="5613639" y="2887347"/>
            <a:ext cx="31791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Random testing (e.g. PCTCP, Jepsen)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D4AE3F6-E896-5248-A520-5A0046BDCA13}"/>
              </a:ext>
            </a:extLst>
          </p:cNvPr>
          <p:cNvSpPr/>
          <p:nvPr/>
        </p:nvSpPr>
        <p:spPr>
          <a:xfrm>
            <a:off x="3131275" y="4866781"/>
            <a:ext cx="2389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Guided testing (e.g. Molly)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E6AB3CC7-3CCD-2743-ADE7-F1F8197F58B7}"/>
              </a:ext>
            </a:extLst>
          </p:cNvPr>
          <p:cNvSpPr/>
          <p:nvPr/>
        </p:nvSpPr>
        <p:spPr>
          <a:xfrm>
            <a:off x="2484103" y="4088533"/>
            <a:ext cx="125720" cy="1174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F55834D-F97F-7E48-B706-3D94B4DFAD21}"/>
              </a:ext>
            </a:extLst>
          </p:cNvPr>
          <p:cNvSpPr/>
          <p:nvPr/>
        </p:nvSpPr>
        <p:spPr>
          <a:xfrm>
            <a:off x="5917792" y="3987891"/>
            <a:ext cx="125720" cy="1174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01C28F8-8140-2F44-BB50-9F3C333BB834}"/>
              </a:ext>
            </a:extLst>
          </p:cNvPr>
          <p:cNvSpPr/>
          <p:nvPr/>
        </p:nvSpPr>
        <p:spPr>
          <a:xfrm>
            <a:off x="3323998" y="3530098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F9B7BEA-A6AC-9340-BFD9-F0C7B412A109}"/>
              </a:ext>
            </a:extLst>
          </p:cNvPr>
          <p:cNvSpPr/>
          <p:nvPr/>
        </p:nvSpPr>
        <p:spPr>
          <a:xfrm>
            <a:off x="2803033" y="4510665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A954C23-88AB-6E4C-8392-E38A0521BC94}"/>
              </a:ext>
            </a:extLst>
          </p:cNvPr>
          <p:cNvSpPr/>
          <p:nvPr/>
        </p:nvSpPr>
        <p:spPr>
          <a:xfrm>
            <a:off x="3449718" y="4502889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D96E467A-D483-E74E-B2D1-27430BF1D130}"/>
              </a:ext>
            </a:extLst>
          </p:cNvPr>
          <p:cNvSpPr/>
          <p:nvPr/>
        </p:nvSpPr>
        <p:spPr>
          <a:xfrm>
            <a:off x="2879128" y="3800350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F00AF81-6FFB-1C42-809B-4A6D2012C788}"/>
              </a:ext>
            </a:extLst>
          </p:cNvPr>
          <p:cNvSpPr/>
          <p:nvPr/>
        </p:nvSpPr>
        <p:spPr>
          <a:xfrm>
            <a:off x="5295370" y="4166809"/>
            <a:ext cx="125720" cy="1174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59D58FB8-5509-3E4E-91EF-E41A1ADFCA08}"/>
              </a:ext>
            </a:extLst>
          </p:cNvPr>
          <p:cNvSpPr/>
          <p:nvPr/>
        </p:nvSpPr>
        <p:spPr>
          <a:xfrm>
            <a:off x="5669883" y="4435184"/>
            <a:ext cx="125720" cy="1174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03A6CF4C-099F-EA47-B4A7-767547CF8DFB}"/>
              </a:ext>
            </a:extLst>
          </p:cNvPr>
          <p:cNvSpPr/>
          <p:nvPr/>
        </p:nvSpPr>
        <p:spPr>
          <a:xfrm>
            <a:off x="5539972" y="3622831"/>
            <a:ext cx="125720" cy="1174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775A069-0FFB-0440-9B88-1FDDFED788C6}"/>
              </a:ext>
            </a:extLst>
          </p:cNvPr>
          <p:cNvSpPr/>
          <p:nvPr/>
        </p:nvSpPr>
        <p:spPr>
          <a:xfrm>
            <a:off x="3175692" y="4121605"/>
            <a:ext cx="125720" cy="1174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F122452-DE2A-8B4D-8EB5-AAB736669D9F}"/>
              </a:ext>
            </a:extLst>
          </p:cNvPr>
          <p:cNvSpPr txBox="1"/>
          <p:nvPr/>
        </p:nvSpPr>
        <p:spPr>
          <a:xfrm>
            <a:off x="3427135" y="3878813"/>
            <a:ext cx="203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.  .  </a:t>
            </a:r>
            <a:r>
              <a:rPr lang="en-US" sz="2800" b="1" dirty="0">
                <a:solidFill>
                  <a:srgbClr val="C00000"/>
                </a:solidFill>
              </a:rPr>
              <a:t>.  . . . .  .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AE70FBC-77B5-564B-A16E-D40A364D6572}"/>
              </a:ext>
            </a:extLst>
          </p:cNvPr>
          <p:cNvCxnSpPr>
            <a:cxnSpLocks/>
          </p:cNvCxnSpPr>
          <p:nvPr/>
        </p:nvCxnSpPr>
        <p:spPr>
          <a:xfrm flipV="1">
            <a:off x="3004848" y="3647511"/>
            <a:ext cx="256291" cy="134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D5CA631-D9CF-DC4E-A335-B356655B6A5A}"/>
              </a:ext>
            </a:extLst>
          </p:cNvPr>
          <p:cNvCxnSpPr>
            <a:cxnSpLocks/>
          </p:cNvCxnSpPr>
          <p:nvPr/>
        </p:nvCxnSpPr>
        <p:spPr>
          <a:xfrm>
            <a:off x="2594513" y="4264177"/>
            <a:ext cx="204902" cy="2464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B3F4092A-DF45-CE4A-8204-8838D3031A2A}"/>
              </a:ext>
            </a:extLst>
          </p:cNvPr>
          <p:cNvCxnSpPr>
            <a:cxnSpLocks/>
          </p:cNvCxnSpPr>
          <p:nvPr/>
        </p:nvCxnSpPr>
        <p:spPr>
          <a:xfrm flipV="1">
            <a:off x="2594514" y="3927651"/>
            <a:ext cx="256291" cy="134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19BDA6B9-6187-8140-8CAC-84FB7E0203A9}"/>
              </a:ext>
            </a:extLst>
          </p:cNvPr>
          <p:cNvCxnSpPr>
            <a:cxnSpLocks/>
          </p:cNvCxnSpPr>
          <p:nvPr/>
        </p:nvCxnSpPr>
        <p:spPr>
          <a:xfrm flipV="1">
            <a:off x="2696965" y="4170052"/>
            <a:ext cx="386734" cy="22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D4E5427-D92D-0345-A6DB-F44F4B737EAD}"/>
              </a:ext>
            </a:extLst>
          </p:cNvPr>
          <p:cNvCxnSpPr>
            <a:cxnSpLocks/>
          </p:cNvCxnSpPr>
          <p:nvPr/>
        </p:nvCxnSpPr>
        <p:spPr>
          <a:xfrm flipV="1">
            <a:off x="2955553" y="4317530"/>
            <a:ext cx="256291" cy="134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7A9723A-17BE-B94F-A115-10AF2FF50878}"/>
              </a:ext>
            </a:extLst>
          </p:cNvPr>
          <p:cNvCxnSpPr>
            <a:cxnSpLocks/>
          </p:cNvCxnSpPr>
          <p:nvPr/>
        </p:nvCxnSpPr>
        <p:spPr>
          <a:xfrm>
            <a:off x="5421093" y="4284223"/>
            <a:ext cx="257660" cy="1509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2630DFAA-27DE-CD40-9ABC-522B3CEDC636}"/>
              </a:ext>
            </a:extLst>
          </p:cNvPr>
          <p:cNvCxnSpPr>
            <a:cxnSpLocks/>
          </p:cNvCxnSpPr>
          <p:nvPr/>
        </p:nvCxnSpPr>
        <p:spPr>
          <a:xfrm>
            <a:off x="5699438" y="3716252"/>
            <a:ext cx="281213" cy="2454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2ED8EC78-DAF0-7446-9693-9D3BEA9D1349}"/>
              </a:ext>
            </a:extLst>
          </p:cNvPr>
          <p:cNvCxnSpPr>
            <a:cxnSpLocks/>
          </p:cNvCxnSpPr>
          <p:nvPr/>
        </p:nvCxnSpPr>
        <p:spPr>
          <a:xfrm flipV="1">
            <a:off x="5833518" y="4163533"/>
            <a:ext cx="147133" cy="2185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9D1C7F2-5EDF-854D-A6B8-082892CE3CE4}"/>
              </a:ext>
            </a:extLst>
          </p:cNvPr>
          <p:cNvCxnSpPr>
            <a:cxnSpLocks/>
          </p:cNvCxnSpPr>
          <p:nvPr/>
        </p:nvCxnSpPr>
        <p:spPr>
          <a:xfrm flipV="1">
            <a:off x="2992009" y="4569374"/>
            <a:ext cx="349172" cy="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CE28327B-7E43-2045-B9FC-483CFF0DA516}"/>
              </a:ext>
            </a:extLst>
          </p:cNvPr>
          <p:cNvCxnSpPr>
            <a:cxnSpLocks/>
          </p:cNvCxnSpPr>
          <p:nvPr/>
        </p:nvCxnSpPr>
        <p:spPr>
          <a:xfrm flipV="1">
            <a:off x="5411830" y="4040767"/>
            <a:ext cx="421692" cy="98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F8054333-0109-FC40-8A62-8041AF6A0FF8}"/>
              </a:ext>
            </a:extLst>
          </p:cNvPr>
          <p:cNvSpPr txBox="1"/>
          <p:nvPr/>
        </p:nvSpPr>
        <p:spPr>
          <a:xfrm>
            <a:off x="3646725" y="4317530"/>
            <a:ext cx="2148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. . . . . . . . . . 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3E8521E-3380-A146-8E2A-C678F95F7913}"/>
              </a:ext>
            </a:extLst>
          </p:cNvPr>
          <p:cNvSpPr txBox="1"/>
          <p:nvPr/>
        </p:nvSpPr>
        <p:spPr>
          <a:xfrm>
            <a:off x="3569335" y="3228173"/>
            <a:ext cx="2032028" cy="41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.  .  .  . . . .  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507D7B2-79D9-2A4F-998D-DDFAA542E2A6}"/>
              </a:ext>
            </a:extLst>
          </p:cNvPr>
          <p:cNvSpPr txBox="1"/>
          <p:nvPr/>
        </p:nvSpPr>
        <p:spPr>
          <a:xfrm rot="21016372">
            <a:off x="3197073" y="3728808"/>
            <a:ext cx="2491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 . . . . . . . . .  . . . . . . . . . . . . . . . 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3C3EDB-3DD5-7C48-A255-A75C87022FDD}"/>
              </a:ext>
            </a:extLst>
          </p:cNvPr>
          <p:cNvCxnSpPr/>
          <p:nvPr/>
        </p:nvCxnSpPr>
        <p:spPr>
          <a:xfrm>
            <a:off x="3948038" y="4040767"/>
            <a:ext cx="136428" cy="1651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89A65A5-D87A-8849-A095-6B2A4D2B66F2}"/>
              </a:ext>
            </a:extLst>
          </p:cNvPr>
          <p:cNvSpPr/>
          <p:nvPr/>
        </p:nvSpPr>
        <p:spPr>
          <a:xfrm>
            <a:off x="401614" y="1192141"/>
            <a:ext cx="4300323" cy="2193977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56FC50-C66D-0042-A276-CA6686525259}"/>
              </a:ext>
            </a:extLst>
          </p:cNvPr>
          <p:cNvSpPr/>
          <p:nvPr/>
        </p:nvSpPr>
        <p:spPr>
          <a:xfrm>
            <a:off x="661015" y="3077061"/>
            <a:ext cx="41550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Needs reduction techniques (e.g. SAMC, </a:t>
            </a:r>
            <a:r>
              <a:rPr lang="en-US" sz="1600" dirty="0" err="1"/>
              <a:t>FlyMC</a:t>
            </a:r>
            <a:r>
              <a:rPr lang="en-US" sz="1600" dirty="0"/>
              <a:t>)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2980BB81-6CC8-3241-A70A-6E10B9117F60}"/>
              </a:ext>
            </a:extLst>
          </p:cNvPr>
          <p:cNvSpPr txBox="1">
            <a:spLocks/>
          </p:cNvSpPr>
          <p:nvPr/>
        </p:nvSpPr>
        <p:spPr>
          <a:xfrm>
            <a:off x="628650" y="60979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How to detect bugs?</a:t>
            </a:r>
          </a:p>
        </p:txBody>
      </p:sp>
    </p:spTree>
    <p:extLst>
      <p:ext uri="{BB962C8B-B14F-4D97-AF65-F5344CB8AC3E}">
        <p14:creationId xmlns:p14="http://schemas.microsoft.com/office/powerpoint/2010/main" val="25160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C181E-8247-6B44-9095-00F958B1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FB976-4151-6E42-8B45-5535B12C0908}"/>
              </a:ext>
            </a:extLst>
          </p:cNvPr>
          <p:cNvSpPr txBox="1"/>
          <p:nvPr/>
        </p:nvSpPr>
        <p:spPr>
          <a:xfrm>
            <a:off x="1062517" y="1929573"/>
            <a:ext cx="20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Modeling languages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AD309-C318-8348-80EC-51FEC4114DC9}"/>
              </a:ext>
            </a:extLst>
          </p:cNvPr>
          <p:cNvSpPr txBox="1"/>
          <p:nvPr/>
        </p:nvSpPr>
        <p:spPr>
          <a:xfrm>
            <a:off x="974628" y="3736123"/>
            <a:ext cx="244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Programming languages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6DA3C-41B1-5744-9FB2-3636647FD21F}"/>
              </a:ext>
            </a:extLst>
          </p:cNvPr>
          <p:cNvSpPr txBox="1"/>
          <p:nvPr/>
        </p:nvSpPr>
        <p:spPr>
          <a:xfrm>
            <a:off x="5939318" y="1929573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Model checking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C9C0D-9EA6-B345-A8B2-392C9920F707}"/>
              </a:ext>
            </a:extLst>
          </p:cNvPr>
          <p:cNvSpPr txBox="1"/>
          <p:nvPr/>
        </p:nvSpPr>
        <p:spPr>
          <a:xfrm>
            <a:off x="5815886" y="3736123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Systematic testing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F36412-9985-064F-8E60-BC3072769BE6}"/>
              </a:ext>
            </a:extLst>
          </p:cNvPr>
          <p:cNvCxnSpPr>
            <a:cxnSpLocks/>
          </p:cNvCxnSpPr>
          <p:nvPr/>
        </p:nvCxnSpPr>
        <p:spPr>
          <a:xfrm>
            <a:off x="3513115" y="2114239"/>
            <a:ext cx="21077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2B2271C-AFB1-F541-996B-72359A06976A}"/>
              </a:ext>
            </a:extLst>
          </p:cNvPr>
          <p:cNvSpPr txBox="1"/>
          <p:nvPr/>
        </p:nvSpPr>
        <p:spPr>
          <a:xfrm>
            <a:off x="3513115" y="1741286"/>
            <a:ext cx="2107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state space exploration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54F94D-7BD5-8A4E-B55E-FD57884E4A8D}"/>
              </a:ext>
            </a:extLst>
          </p:cNvPr>
          <p:cNvCxnSpPr>
            <a:cxnSpLocks/>
          </p:cNvCxnSpPr>
          <p:nvPr/>
        </p:nvCxnSpPr>
        <p:spPr>
          <a:xfrm>
            <a:off x="3513115" y="4105454"/>
            <a:ext cx="21077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7BFFE4C-F7E0-E94E-9849-A70DBF615D4E}"/>
              </a:ext>
            </a:extLst>
          </p:cNvPr>
          <p:cNvSpPr txBox="1"/>
          <p:nvPr/>
        </p:nvSpPr>
        <p:spPr>
          <a:xfrm>
            <a:off x="3513115" y="3732501"/>
            <a:ext cx="2107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state space exploration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5A451B-5932-204A-8DB9-10A53FCD2136}"/>
              </a:ext>
            </a:extLst>
          </p:cNvPr>
          <p:cNvCxnSpPr>
            <a:cxnSpLocks/>
          </p:cNvCxnSpPr>
          <p:nvPr/>
        </p:nvCxnSpPr>
        <p:spPr>
          <a:xfrm>
            <a:off x="2437350" y="2508687"/>
            <a:ext cx="0" cy="1139949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11ACE0-29A1-454A-9114-B2393FDB9E7D}"/>
              </a:ext>
            </a:extLst>
          </p:cNvPr>
          <p:cNvSpPr txBox="1"/>
          <p:nvPr/>
        </p:nvSpPr>
        <p:spPr>
          <a:xfrm>
            <a:off x="1172277" y="2789584"/>
            <a:ext cx="1119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abstraction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8FD430-DEC2-844B-B766-151CBA3C1A80}"/>
              </a:ext>
            </a:extLst>
          </p:cNvPr>
          <p:cNvCxnSpPr>
            <a:cxnSpLocks/>
          </p:cNvCxnSpPr>
          <p:nvPr/>
        </p:nvCxnSpPr>
        <p:spPr>
          <a:xfrm>
            <a:off x="6444574" y="2508686"/>
            <a:ext cx="0" cy="113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FFCD81C-4EE6-9D4F-A5D3-06681B339D5A}"/>
              </a:ext>
            </a:extLst>
          </p:cNvPr>
          <p:cNvSpPr txBox="1"/>
          <p:nvPr/>
        </p:nvSpPr>
        <p:spPr>
          <a:xfrm>
            <a:off x="6641946" y="2800561"/>
            <a:ext cx="1088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adaptation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C57C0E-360B-DF4B-8176-BBABB1E3F9BD}"/>
              </a:ext>
            </a:extLst>
          </p:cNvPr>
          <p:cNvSpPr txBox="1"/>
          <p:nvPr/>
        </p:nvSpPr>
        <p:spPr>
          <a:xfrm>
            <a:off x="5620871" y="4326039"/>
            <a:ext cx="28746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(applicable to real-word size software)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83ED1EA-BFBC-084D-A956-1211F29DF585}"/>
              </a:ext>
            </a:extLst>
          </p:cNvPr>
          <p:cNvSpPr txBox="1">
            <a:spLocks/>
          </p:cNvSpPr>
          <p:nvPr/>
        </p:nvSpPr>
        <p:spPr>
          <a:xfrm>
            <a:off x="628650" y="64565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Combining Model Checking and Testing</a:t>
            </a:r>
          </a:p>
        </p:txBody>
      </p:sp>
    </p:spTree>
    <p:extLst>
      <p:ext uri="{BB962C8B-B14F-4D97-AF65-F5344CB8AC3E}">
        <p14:creationId xmlns:p14="http://schemas.microsoft.com/office/powerpoint/2010/main" val="311423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68053-D8C5-1C40-BF48-DBBD19B63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the state space systematically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Run time scheduler </a:t>
            </a:r>
            <a:r>
              <a:rPr lang="en-US" dirty="0"/>
              <a:t>to exercise all possible sequences of events </a:t>
            </a:r>
          </a:p>
          <a:p>
            <a:pPr lvl="1"/>
            <a:r>
              <a:rPr lang="en-US" dirty="0"/>
              <a:t>Ability to </a:t>
            </a:r>
            <a:r>
              <a:rPr lang="en-US" dirty="0">
                <a:solidFill>
                  <a:schemeClr val="accent1"/>
                </a:solidFill>
              </a:rPr>
              <a:t>inject crash/reboot events</a:t>
            </a:r>
          </a:p>
          <a:p>
            <a:endParaRPr lang="en-US" sz="800" dirty="0"/>
          </a:p>
          <a:p>
            <a:r>
              <a:rPr lang="en-US" dirty="0"/>
              <a:t>Infeasible to test all executions</a:t>
            </a:r>
          </a:p>
          <a:p>
            <a:pPr lvl="1"/>
            <a:r>
              <a:rPr lang="en-US" dirty="0"/>
              <a:t>State space explosion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BAB58-EF4F-3A4A-94B2-F5E7AE55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962F87-8985-A14E-9825-8ACB24AAE0D0}"/>
              </a:ext>
            </a:extLst>
          </p:cNvPr>
          <p:cNvGrpSpPr/>
          <p:nvPr/>
        </p:nvGrpSpPr>
        <p:grpSpPr>
          <a:xfrm>
            <a:off x="2792295" y="3441988"/>
            <a:ext cx="3559409" cy="1471273"/>
            <a:chOff x="513387" y="780602"/>
            <a:chExt cx="3574762" cy="186526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31B548-06EE-3348-A6A9-95AEDC3C77F1}"/>
                </a:ext>
              </a:extLst>
            </p:cNvPr>
            <p:cNvSpPr/>
            <p:nvPr/>
          </p:nvSpPr>
          <p:spPr>
            <a:xfrm>
              <a:off x="513387" y="1692211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1EB09D-4D52-D043-AC52-4698758D0E9F}"/>
                </a:ext>
              </a:extLst>
            </p:cNvPr>
            <p:cNvSpPr/>
            <p:nvPr/>
          </p:nvSpPr>
          <p:spPr>
            <a:xfrm>
              <a:off x="3961887" y="1564620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00E2CC-6D90-A441-911D-57C3B4E8F46F}"/>
                </a:ext>
              </a:extLst>
            </p:cNvPr>
            <p:cNvSpPr/>
            <p:nvPr/>
          </p:nvSpPr>
          <p:spPr>
            <a:xfrm>
              <a:off x="1356905" y="984235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7A86F5-A9CA-B24D-AA6B-47815258A556}"/>
                </a:ext>
              </a:extLst>
            </p:cNvPr>
            <p:cNvSpPr/>
            <p:nvPr/>
          </p:nvSpPr>
          <p:spPr>
            <a:xfrm>
              <a:off x="833693" y="2227384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1753FE-B1C3-3F44-AD58-30D97B2F561C}"/>
                </a:ext>
              </a:extLst>
            </p:cNvPr>
            <p:cNvSpPr/>
            <p:nvPr/>
          </p:nvSpPr>
          <p:spPr>
            <a:xfrm>
              <a:off x="1483167" y="2217526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08BFF43-BAF8-4F4D-8CF2-7BB192FE036C}"/>
                </a:ext>
              </a:extLst>
            </p:cNvPr>
            <p:cNvSpPr/>
            <p:nvPr/>
          </p:nvSpPr>
          <p:spPr>
            <a:xfrm>
              <a:off x="910116" y="1326856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DF998F-2BE7-954E-A15D-AB9D30DF21C3}"/>
                </a:ext>
              </a:extLst>
            </p:cNvPr>
            <p:cNvSpPr/>
            <p:nvPr/>
          </p:nvSpPr>
          <p:spPr>
            <a:xfrm>
              <a:off x="3336780" y="1791448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F30742-26E4-BF44-AB99-F33AF85901A3}"/>
                </a:ext>
              </a:extLst>
            </p:cNvPr>
            <p:cNvSpPr/>
            <p:nvPr/>
          </p:nvSpPr>
          <p:spPr>
            <a:xfrm>
              <a:off x="3712908" y="2131690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7F6DFA-DE81-8A4B-858E-92EE8F33D240}"/>
                </a:ext>
              </a:extLst>
            </p:cNvPr>
            <p:cNvSpPr/>
            <p:nvPr/>
          </p:nvSpPr>
          <p:spPr>
            <a:xfrm>
              <a:off x="3582437" y="1101799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F01CC0-3BED-8843-A0F7-E24E9AE924CF}"/>
                </a:ext>
              </a:extLst>
            </p:cNvPr>
            <p:cNvSpPr/>
            <p:nvPr/>
          </p:nvSpPr>
          <p:spPr>
            <a:xfrm>
              <a:off x="1207959" y="1734139"/>
              <a:ext cx="126262" cy="14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BCAD67-5B21-7543-A3E1-37281956BDCC}"/>
                </a:ext>
              </a:extLst>
            </p:cNvPr>
            <p:cNvSpPr txBox="1"/>
            <p:nvPr/>
          </p:nvSpPr>
          <p:spPr>
            <a:xfrm>
              <a:off x="1460487" y="1426331"/>
              <a:ext cx="2040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.  .  . . . .  .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BD2578-76FB-9341-AE47-E7F3325E9F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378" y="1133091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87E4F9C-1630-3E44-947C-52D0DE32F9D5}"/>
                </a:ext>
              </a:extLst>
            </p:cNvPr>
            <p:cNvCxnSpPr>
              <a:cxnSpLocks/>
            </p:cNvCxnSpPr>
            <p:nvPr/>
          </p:nvCxnSpPr>
          <p:spPr>
            <a:xfrm>
              <a:off x="624273" y="1914891"/>
              <a:ext cx="205786" cy="3124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5B14223-A407-5940-BC81-6739A2EAB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274" y="1488247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098B77-B0A6-6D46-A2E2-9EF66F5EB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167" y="1795560"/>
              <a:ext cx="388402" cy="28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AD02E95-E001-3247-A57C-97C13BE5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871" y="1982530"/>
              <a:ext cx="257396" cy="170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F78D3FE-02DA-2147-AA60-B0597EE9DE8A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45" y="1940304"/>
              <a:ext cx="258771" cy="191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CAA1560-B425-3749-B95D-C302916ED195}"/>
                </a:ext>
              </a:extLst>
            </p:cNvPr>
            <p:cNvCxnSpPr>
              <a:cxnSpLocks/>
            </p:cNvCxnSpPr>
            <p:nvPr/>
          </p:nvCxnSpPr>
          <p:spPr>
            <a:xfrm>
              <a:off x="3742591" y="1220239"/>
              <a:ext cx="282426" cy="3111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B59F982-E2A6-BD49-ADBC-A52D2ED07B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249" y="1787296"/>
              <a:ext cx="147768" cy="2770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F3DED80-CCE4-2443-A287-2E1086632E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484" y="2315069"/>
              <a:ext cx="350678" cy="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55B0188-8D8E-FA4E-A918-EA7331AA4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742" y="1631655"/>
              <a:ext cx="423511" cy="124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44C415-661E-CE4E-A69A-670A36128059}"/>
                </a:ext>
              </a:extLst>
            </p:cNvPr>
            <p:cNvSpPr txBox="1"/>
            <p:nvPr/>
          </p:nvSpPr>
          <p:spPr>
            <a:xfrm>
              <a:off x="1681023" y="1982531"/>
              <a:ext cx="2220116" cy="663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. . . . . . . . . .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AD43BE-6DF9-6147-9440-AED92DB92925}"/>
                </a:ext>
              </a:extLst>
            </p:cNvPr>
            <p:cNvSpPr txBox="1"/>
            <p:nvPr/>
          </p:nvSpPr>
          <p:spPr>
            <a:xfrm>
              <a:off x="1496516" y="780602"/>
              <a:ext cx="2149055" cy="663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.  .  .  . . . .  . .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1935782-8295-9F4F-9D97-47B961A15086}"/>
              </a:ext>
            </a:extLst>
          </p:cNvPr>
          <p:cNvSpPr txBox="1">
            <a:spLocks/>
          </p:cNvSpPr>
          <p:nvPr/>
        </p:nvSpPr>
        <p:spPr>
          <a:xfrm>
            <a:off x="628650" y="64565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Systematic Testing of Distributed Systems</a:t>
            </a:r>
          </a:p>
        </p:txBody>
      </p:sp>
    </p:spTree>
    <p:extLst>
      <p:ext uri="{BB962C8B-B14F-4D97-AF65-F5344CB8AC3E}">
        <p14:creationId xmlns:p14="http://schemas.microsoft.com/office/powerpoint/2010/main" val="3972415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5991C30-4A05-3F4A-9DDE-05A4EEA7C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372259"/>
            <a:ext cx="7886700" cy="775209"/>
          </a:xfrm>
        </p:spPr>
        <p:txBody>
          <a:bodyPr/>
          <a:lstStyle/>
          <a:p>
            <a:r>
              <a:rPr lang="en-US" sz="1800" dirty="0"/>
              <a:t>Each node operates on its own local state</a:t>
            </a:r>
          </a:p>
          <a:p>
            <a:r>
              <a:rPr lang="en-US" sz="1800" dirty="0"/>
              <a:t>The messages to different nodes are commutative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77567-66EF-4342-9E5C-BF0A9FE6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11E15A-9766-E840-A457-72407967FE44}"/>
              </a:ext>
            </a:extLst>
          </p:cNvPr>
          <p:cNvCxnSpPr>
            <a:cxnSpLocks/>
          </p:cNvCxnSpPr>
          <p:nvPr/>
        </p:nvCxnSpPr>
        <p:spPr>
          <a:xfrm>
            <a:off x="4565868" y="2557461"/>
            <a:ext cx="947426" cy="409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B4BD73-FAAB-4941-BCC2-D06744D95843}"/>
              </a:ext>
            </a:extLst>
          </p:cNvPr>
          <p:cNvCxnSpPr>
            <a:cxnSpLocks/>
          </p:cNvCxnSpPr>
          <p:nvPr/>
        </p:nvCxnSpPr>
        <p:spPr>
          <a:xfrm flipV="1">
            <a:off x="3065043" y="2419751"/>
            <a:ext cx="610486" cy="42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36FE79-145B-AC40-AB17-8D60B7C4D3B4}"/>
              </a:ext>
            </a:extLst>
          </p:cNvPr>
          <p:cNvCxnSpPr>
            <a:cxnSpLocks/>
          </p:cNvCxnSpPr>
          <p:nvPr/>
        </p:nvCxnSpPr>
        <p:spPr>
          <a:xfrm>
            <a:off x="3161561" y="3102369"/>
            <a:ext cx="2254521" cy="38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248AE41-77A0-174A-8982-88168CA5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567" y="1844430"/>
            <a:ext cx="410798" cy="575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B803D4-58CA-E845-BDDB-CCD18BD0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45" y="2655567"/>
            <a:ext cx="410798" cy="575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221D29-93FA-9D46-BB38-217D1DEB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56" y="2587217"/>
            <a:ext cx="410798" cy="575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D3BDC0-826C-9D41-BA6E-42868E218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603" y="3227411"/>
            <a:ext cx="446991" cy="4619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EE12DC-79B3-714E-AC06-28E460144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219" y="3275175"/>
            <a:ext cx="446991" cy="461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57B9A2-176F-6A41-A169-0173DA456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937" y="3275175"/>
            <a:ext cx="446991" cy="4619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0538AD-9741-1B4D-9A4B-CA16A43FF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98" y="3281443"/>
            <a:ext cx="446991" cy="4619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909733-CE3B-8B4B-94DF-1E63854D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364" y="3228116"/>
            <a:ext cx="446991" cy="4619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49E14E0-7DAE-C04C-9EDE-ABAC4B333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162" y="1834022"/>
            <a:ext cx="446991" cy="4619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3346C6-25EC-834D-9E4E-993DB2955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23" y="1834727"/>
            <a:ext cx="446991" cy="4619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3F891E-5555-B84D-A9CF-133289AEF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60" y="3275175"/>
            <a:ext cx="446991" cy="4619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750922E-AC5E-CC4E-8E30-A7ACFCEB3810}"/>
              </a:ext>
            </a:extLst>
          </p:cNvPr>
          <p:cNvSpPr txBox="1"/>
          <p:nvPr/>
        </p:nvSpPr>
        <p:spPr>
          <a:xfrm>
            <a:off x="2052560" y="369261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3C13D4-C434-8C40-A8D3-9B6015DAA77F}"/>
              </a:ext>
            </a:extLst>
          </p:cNvPr>
          <p:cNvSpPr/>
          <p:nvPr/>
        </p:nvSpPr>
        <p:spPr>
          <a:xfrm>
            <a:off x="2380516" y="3692609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6187289-285F-8949-9C1E-9FA5427D6235}"/>
              </a:ext>
            </a:extLst>
          </p:cNvPr>
          <p:cNvSpPr/>
          <p:nvPr/>
        </p:nvSpPr>
        <p:spPr>
          <a:xfrm>
            <a:off x="2740080" y="3692609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0E92AF-23AF-7E45-87BD-50E15627DF8A}"/>
              </a:ext>
            </a:extLst>
          </p:cNvPr>
          <p:cNvSpPr/>
          <p:nvPr/>
        </p:nvSpPr>
        <p:spPr>
          <a:xfrm>
            <a:off x="3132235" y="3680576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342E62-3B55-3548-AC97-D4AE15980717}"/>
              </a:ext>
            </a:extLst>
          </p:cNvPr>
          <p:cNvSpPr txBox="1"/>
          <p:nvPr/>
        </p:nvSpPr>
        <p:spPr>
          <a:xfrm>
            <a:off x="5586492" y="3689345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B377EB-FD8D-D242-AED0-B73D60AF02A9}"/>
              </a:ext>
            </a:extLst>
          </p:cNvPr>
          <p:cNvSpPr/>
          <p:nvPr/>
        </p:nvSpPr>
        <p:spPr>
          <a:xfrm>
            <a:off x="5914448" y="3689344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39E61B-3681-4642-BF67-0E43065F7365}"/>
              </a:ext>
            </a:extLst>
          </p:cNvPr>
          <p:cNvSpPr txBox="1"/>
          <p:nvPr/>
        </p:nvSpPr>
        <p:spPr>
          <a:xfrm>
            <a:off x="4257176" y="2240720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5ACABF-37B8-504B-8297-92AAE7067DAE}"/>
              </a:ext>
            </a:extLst>
          </p:cNvPr>
          <p:cNvSpPr/>
          <p:nvPr/>
        </p:nvSpPr>
        <p:spPr>
          <a:xfrm>
            <a:off x="4585132" y="2240721"/>
            <a:ext cx="274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2733294D-468A-264D-A64F-40BC1E0E3CEF}"/>
              </a:ext>
            </a:extLst>
          </p:cNvPr>
          <p:cNvSpPr txBox="1">
            <a:spLocks/>
          </p:cNvSpPr>
          <p:nvPr/>
        </p:nvSpPr>
        <p:spPr>
          <a:xfrm>
            <a:off x="595672" y="1331456"/>
            <a:ext cx="7886700" cy="3365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Font typeface="Helvetica" pitchFamily="2" charset="0"/>
              <a:buChar char="‣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>
                  <a:lumMod val="50000"/>
                  <a:lumOff val="50000"/>
                </a:schemeClr>
              </a:buClr>
              <a:buFont typeface="Helvetica" pitchFamily="2" charset="0"/>
              <a:buChar char="-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How many different executions does the system have?</a:t>
            </a:r>
          </a:p>
          <a:p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B643D21-8D9D-7D4C-9EDA-6597A6B41F2E}"/>
              </a:ext>
            </a:extLst>
          </p:cNvPr>
          <p:cNvSpPr txBox="1">
            <a:spLocks/>
          </p:cNvSpPr>
          <p:nvPr/>
        </p:nvSpPr>
        <p:spPr>
          <a:xfrm>
            <a:off x="628650" y="64565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 Simple Example</a:t>
            </a:r>
          </a:p>
        </p:txBody>
      </p:sp>
    </p:spTree>
    <p:extLst>
      <p:ext uri="{BB962C8B-B14F-4D97-AF65-F5344CB8AC3E}">
        <p14:creationId xmlns:p14="http://schemas.microsoft.com/office/powerpoint/2010/main" val="362908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41AE2-349E-3F47-B094-AD7D5CFEB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Avoids redundantly exploring parts of the state space reachable by different executions</a:t>
            </a:r>
          </a:p>
          <a:p>
            <a:r>
              <a:rPr lang="en-US" sz="1800" dirty="0"/>
              <a:t>Exploits the commutativity of concurrent transitions</a:t>
            </a:r>
          </a:p>
          <a:p>
            <a:r>
              <a:rPr lang="en-US" sz="1800" dirty="0"/>
              <a:t>Based on the dependency relation between the transitions of a system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800" dirty="0"/>
          </a:p>
          <a:p>
            <a:r>
              <a:rPr lang="en-US" sz="1800" dirty="0"/>
              <a:t>Dynamic Partial Order Reduction (DPOR) dynamically tracks interactions between transactions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DF97F-AD63-8147-AAE6-F2B0399A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8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7529DD-C0E0-5042-97EB-C9177CC3D4E8}"/>
              </a:ext>
            </a:extLst>
          </p:cNvPr>
          <p:cNvSpPr/>
          <p:nvPr/>
        </p:nvSpPr>
        <p:spPr>
          <a:xfrm>
            <a:off x="1735083" y="3446147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E268A8-A7DE-D04E-8BE3-7D6C6DE01ED3}"/>
              </a:ext>
            </a:extLst>
          </p:cNvPr>
          <p:cNvSpPr/>
          <p:nvPr/>
        </p:nvSpPr>
        <p:spPr>
          <a:xfrm>
            <a:off x="2426672" y="3891862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0DDE99-C220-2245-940F-9A3EDD55AABE}"/>
              </a:ext>
            </a:extLst>
          </p:cNvPr>
          <p:cNvSpPr/>
          <p:nvPr/>
        </p:nvSpPr>
        <p:spPr>
          <a:xfrm>
            <a:off x="3159644" y="3904627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F5E722-E4CA-8346-9CD5-7036C3D90ACA}"/>
              </a:ext>
            </a:extLst>
          </p:cNvPr>
          <p:cNvSpPr/>
          <p:nvPr/>
        </p:nvSpPr>
        <p:spPr>
          <a:xfrm>
            <a:off x="2426672" y="3027049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952658-16D8-8242-BFE5-F6CF7B5F9E00}"/>
              </a:ext>
            </a:extLst>
          </p:cNvPr>
          <p:cNvSpPr/>
          <p:nvPr/>
        </p:nvSpPr>
        <p:spPr>
          <a:xfrm>
            <a:off x="2426672" y="3479219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59E673-0A42-B74A-A117-AE1CEDA86420}"/>
              </a:ext>
            </a:extLst>
          </p:cNvPr>
          <p:cNvCxnSpPr>
            <a:cxnSpLocks/>
          </p:cNvCxnSpPr>
          <p:nvPr/>
        </p:nvCxnSpPr>
        <p:spPr>
          <a:xfrm>
            <a:off x="1845493" y="3621792"/>
            <a:ext cx="523522" cy="27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A57900-7D6D-0843-834A-B9ABD88C82F6}"/>
              </a:ext>
            </a:extLst>
          </p:cNvPr>
          <p:cNvCxnSpPr>
            <a:cxnSpLocks/>
          </p:cNvCxnSpPr>
          <p:nvPr/>
        </p:nvCxnSpPr>
        <p:spPr>
          <a:xfrm flipV="1">
            <a:off x="1845494" y="3140841"/>
            <a:ext cx="523521" cy="279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D0DCE3-5987-E747-9486-D3A555B17B3D}"/>
              </a:ext>
            </a:extLst>
          </p:cNvPr>
          <p:cNvCxnSpPr>
            <a:cxnSpLocks/>
          </p:cNvCxnSpPr>
          <p:nvPr/>
        </p:nvCxnSpPr>
        <p:spPr>
          <a:xfrm>
            <a:off x="1920540" y="3509286"/>
            <a:ext cx="448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E853EEE-8242-1C48-B599-25733A18EB40}"/>
              </a:ext>
            </a:extLst>
          </p:cNvPr>
          <p:cNvCxnSpPr>
            <a:cxnSpLocks/>
          </p:cNvCxnSpPr>
          <p:nvPr/>
        </p:nvCxnSpPr>
        <p:spPr>
          <a:xfrm flipV="1">
            <a:off x="2681432" y="3963334"/>
            <a:ext cx="40774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2FC528F-9322-8D49-B11F-FC3D1B0DCF62}"/>
              </a:ext>
            </a:extLst>
          </p:cNvPr>
          <p:cNvSpPr/>
          <p:nvPr/>
        </p:nvSpPr>
        <p:spPr>
          <a:xfrm>
            <a:off x="3159644" y="3002342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4982563-E9EE-9F49-A5EA-2AC38FFA51C8}"/>
              </a:ext>
            </a:extLst>
          </p:cNvPr>
          <p:cNvCxnSpPr>
            <a:cxnSpLocks/>
          </p:cNvCxnSpPr>
          <p:nvPr/>
        </p:nvCxnSpPr>
        <p:spPr>
          <a:xfrm flipV="1">
            <a:off x="2681432" y="3061049"/>
            <a:ext cx="40774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6E5C982-63C2-E247-B966-05F7492021D5}"/>
              </a:ext>
            </a:extLst>
          </p:cNvPr>
          <p:cNvCxnSpPr>
            <a:cxnSpLocks/>
          </p:cNvCxnSpPr>
          <p:nvPr/>
        </p:nvCxnSpPr>
        <p:spPr>
          <a:xfrm flipV="1">
            <a:off x="2636123" y="3195410"/>
            <a:ext cx="523521" cy="279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BAD84B-189F-1842-AD3D-26EF89B3754C}"/>
              </a:ext>
            </a:extLst>
          </p:cNvPr>
          <p:cNvCxnSpPr>
            <a:cxnSpLocks/>
          </p:cNvCxnSpPr>
          <p:nvPr/>
        </p:nvCxnSpPr>
        <p:spPr>
          <a:xfrm>
            <a:off x="2636123" y="3587246"/>
            <a:ext cx="523522" cy="27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91792F56-8912-6C48-8D8B-5994809A9643}"/>
              </a:ext>
            </a:extLst>
          </p:cNvPr>
          <p:cNvSpPr/>
          <p:nvPr/>
        </p:nvSpPr>
        <p:spPr>
          <a:xfrm>
            <a:off x="3180515" y="3469832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AC64A8B-A775-E84D-ABBB-3B635DCC21D1}"/>
              </a:ext>
            </a:extLst>
          </p:cNvPr>
          <p:cNvSpPr/>
          <p:nvPr/>
        </p:nvSpPr>
        <p:spPr>
          <a:xfrm>
            <a:off x="3895030" y="3479219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EB23835-FE99-714C-9934-912C33563EEA}"/>
              </a:ext>
            </a:extLst>
          </p:cNvPr>
          <p:cNvCxnSpPr>
            <a:cxnSpLocks/>
          </p:cNvCxnSpPr>
          <p:nvPr/>
        </p:nvCxnSpPr>
        <p:spPr>
          <a:xfrm>
            <a:off x="3388898" y="3527216"/>
            <a:ext cx="448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62B6CF-4294-BE48-BCCE-BFB176A8D1C9}"/>
              </a:ext>
            </a:extLst>
          </p:cNvPr>
          <p:cNvCxnSpPr>
            <a:cxnSpLocks/>
          </p:cNvCxnSpPr>
          <p:nvPr/>
        </p:nvCxnSpPr>
        <p:spPr>
          <a:xfrm>
            <a:off x="3383214" y="3100053"/>
            <a:ext cx="523522" cy="27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0808868-0E82-4642-907B-D87FF94B55B6}"/>
              </a:ext>
            </a:extLst>
          </p:cNvPr>
          <p:cNvCxnSpPr>
            <a:cxnSpLocks/>
          </p:cNvCxnSpPr>
          <p:nvPr/>
        </p:nvCxnSpPr>
        <p:spPr>
          <a:xfrm flipV="1">
            <a:off x="3384465" y="3660917"/>
            <a:ext cx="523521" cy="279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52F53D6-788A-A04B-BE75-19D58DDAD652}"/>
              </a:ext>
            </a:extLst>
          </p:cNvPr>
          <p:cNvCxnSpPr>
            <a:cxnSpLocks/>
          </p:cNvCxnSpPr>
          <p:nvPr/>
        </p:nvCxnSpPr>
        <p:spPr>
          <a:xfrm flipV="1">
            <a:off x="2562285" y="3586951"/>
            <a:ext cx="523521" cy="279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BA079CB-C5E2-6449-9289-CEB711F54E5C}"/>
              </a:ext>
            </a:extLst>
          </p:cNvPr>
          <p:cNvCxnSpPr>
            <a:cxnSpLocks/>
          </p:cNvCxnSpPr>
          <p:nvPr/>
        </p:nvCxnSpPr>
        <p:spPr>
          <a:xfrm>
            <a:off x="2601606" y="3174716"/>
            <a:ext cx="523522" cy="27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BEBE5EEA-AC00-9C4B-804D-AC94A4ACE267}"/>
              </a:ext>
            </a:extLst>
          </p:cNvPr>
          <p:cNvSpPr/>
          <p:nvPr/>
        </p:nvSpPr>
        <p:spPr>
          <a:xfrm>
            <a:off x="5299097" y="3421296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9CDC15D-FC67-7D43-BDBA-E70EDB9A20C9}"/>
              </a:ext>
            </a:extLst>
          </p:cNvPr>
          <p:cNvSpPr/>
          <p:nvPr/>
        </p:nvSpPr>
        <p:spPr>
          <a:xfrm>
            <a:off x="5990686" y="3867011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C5A99EF-3BA9-CE44-9C3F-46331FF50AD0}"/>
              </a:ext>
            </a:extLst>
          </p:cNvPr>
          <p:cNvSpPr/>
          <p:nvPr/>
        </p:nvSpPr>
        <p:spPr>
          <a:xfrm>
            <a:off x="5990686" y="3002198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F03822-F432-9D4F-9E7C-AB5916039360}"/>
              </a:ext>
            </a:extLst>
          </p:cNvPr>
          <p:cNvCxnSpPr>
            <a:cxnSpLocks/>
          </p:cNvCxnSpPr>
          <p:nvPr/>
        </p:nvCxnSpPr>
        <p:spPr>
          <a:xfrm>
            <a:off x="5409507" y="3596941"/>
            <a:ext cx="523522" cy="27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D1A2DD3-34E3-6E4B-BA3A-7F51C033F60E}"/>
              </a:ext>
            </a:extLst>
          </p:cNvPr>
          <p:cNvCxnSpPr>
            <a:cxnSpLocks/>
          </p:cNvCxnSpPr>
          <p:nvPr/>
        </p:nvCxnSpPr>
        <p:spPr>
          <a:xfrm flipV="1">
            <a:off x="5409508" y="3115990"/>
            <a:ext cx="523521" cy="279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07506D99-133B-574B-9CE8-23C8117B3193}"/>
              </a:ext>
            </a:extLst>
          </p:cNvPr>
          <p:cNvSpPr/>
          <p:nvPr/>
        </p:nvSpPr>
        <p:spPr>
          <a:xfrm>
            <a:off x="6744529" y="3444981"/>
            <a:ext cx="125720" cy="1174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430EF8E-E10C-C440-BC46-EB0B93D5EB58}"/>
              </a:ext>
            </a:extLst>
          </p:cNvPr>
          <p:cNvCxnSpPr>
            <a:cxnSpLocks/>
          </p:cNvCxnSpPr>
          <p:nvPr/>
        </p:nvCxnSpPr>
        <p:spPr>
          <a:xfrm flipV="1">
            <a:off x="6126299" y="3562100"/>
            <a:ext cx="523521" cy="279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4B86C83-7411-404C-9C37-CAB1F151D33F}"/>
              </a:ext>
            </a:extLst>
          </p:cNvPr>
          <p:cNvCxnSpPr>
            <a:cxnSpLocks/>
          </p:cNvCxnSpPr>
          <p:nvPr/>
        </p:nvCxnSpPr>
        <p:spPr>
          <a:xfrm>
            <a:off x="6165620" y="3149865"/>
            <a:ext cx="523522" cy="27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257F51A-089E-8F4C-ACA2-CCB8E8414FAC}"/>
              </a:ext>
            </a:extLst>
          </p:cNvPr>
          <p:cNvSpPr txBox="1"/>
          <p:nvPr/>
        </p:nvSpPr>
        <p:spPr>
          <a:xfrm>
            <a:off x="4951175" y="3334411"/>
            <a:ext cx="3401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6AE25FC-75C1-7C43-BE99-0D85C0E0D17E}"/>
              </a:ext>
            </a:extLst>
          </p:cNvPr>
          <p:cNvSpPr txBox="1"/>
          <p:nvPr/>
        </p:nvSpPr>
        <p:spPr>
          <a:xfrm>
            <a:off x="6960119" y="3334411"/>
            <a:ext cx="3401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3759BDE-5FB5-CA4F-BA18-A2DC0DD1CC3E}"/>
              </a:ext>
            </a:extLst>
          </p:cNvPr>
          <p:cNvSpPr txBox="1"/>
          <p:nvPr/>
        </p:nvSpPr>
        <p:spPr>
          <a:xfrm>
            <a:off x="5388319" y="2941702"/>
            <a:ext cx="330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1F745DF-5A2C-E540-8120-291F37077DF1}"/>
              </a:ext>
            </a:extLst>
          </p:cNvPr>
          <p:cNvSpPr txBox="1"/>
          <p:nvPr/>
        </p:nvSpPr>
        <p:spPr>
          <a:xfrm>
            <a:off x="6357293" y="2941702"/>
            <a:ext cx="330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8D202A0-F49B-294E-BBE4-17A5DB14AEF9}"/>
              </a:ext>
            </a:extLst>
          </p:cNvPr>
          <p:cNvSpPr txBox="1"/>
          <p:nvPr/>
        </p:nvSpPr>
        <p:spPr>
          <a:xfrm>
            <a:off x="5344815" y="3691153"/>
            <a:ext cx="330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310C59B-EAAF-E74D-AA66-F400DB3AE66E}"/>
              </a:ext>
            </a:extLst>
          </p:cNvPr>
          <p:cNvSpPr txBox="1"/>
          <p:nvPr/>
        </p:nvSpPr>
        <p:spPr>
          <a:xfrm>
            <a:off x="6357293" y="3660917"/>
            <a:ext cx="330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t1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C33A46B5-F1F9-BD4D-842E-CD6E0EDA9693}"/>
              </a:ext>
            </a:extLst>
          </p:cNvPr>
          <p:cNvSpPr txBox="1">
            <a:spLocks/>
          </p:cNvSpPr>
          <p:nvPr/>
        </p:nvSpPr>
        <p:spPr>
          <a:xfrm>
            <a:off x="628650" y="64565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Partial Order Reduction</a:t>
            </a:r>
          </a:p>
        </p:txBody>
      </p:sp>
    </p:spTree>
    <p:extLst>
      <p:ext uri="{BB962C8B-B14F-4D97-AF65-F5344CB8AC3E}">
        <p14:creationId xmlns:p14="http://schemas.microsoft.com/office/powerpoint/2010/main" val="16537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0A41EED-E989-A04D-9A2C-D28FAC2A5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23413"/>
                <a:ext cx="7886700" cy="36261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accent1"/>
                    </a:solidFill>
                  </a:rPr>
                  <a:t>Based on the dependency relation between the events:</a:t>
                </a:r>
                <a:endParaRPr lang="en-US" sz="2000" dirty="0"/>
              </a:p>
              <a:p>
                <a:r>
                  <a:rPr lang="en-US" sz="2000" dirty="0"/>
                  <a:t>A distributed system event: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𝑟𝑒𝑐𝑒𝑖𝑣𝑒𝑟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𝑠𝑒𝑛𝑑𝑒𝑟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𝑚𝑒𝑠𝑠𝑎𝑔𝑒</m:t>
                        </m:r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000" dirty="0"/>
                  <a:t>An execution: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. . . ,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dirty="0"/>
                  <a:t>Dependence relation: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000" dirty="0" err="1"/>
                  <a:t>iff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receiver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𝑟𝑒𝑐𝑒𝑖𝑣𝑒𝑟</m:t>
                    </m:r>
                  </m:oMath>
                </a14:m>
                <a:endParaRPr lang="en-US" sz="800" dirty="0"/>
              </a:p>
              <a:p>
                <a:endParaRPr lang="en-US" sz="800" dirty="0"/>
              </a:p>
              <a:p>
                <a:r>
                  <a:rPr lang="en-US" sz="2000" dirty="0"/>
                  <a:t>Two executions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are equivalent </a:t>
                </a:r>
                <a:r>
                  <a:rPr lang="en-US" sz="2000" dirty="0" err="1"/>
                  <a:t>iff</a:t>
                </a:r>
                <a:r>
                  <a:rPr lang="en-US" sz="2000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𝑆𝑒𝑡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𝑆𝑒𝑡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For every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groupChr>
                      <m:groupChrPr>
                        <m:chr m:val="→"/>
                        <m:vertJc m:val="bot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groupChr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 iff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groupChr>
                      <m:groupChrPr>
                        <m:chr m:val="→"/>
                        <m:vertJc m:val="bot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groupChr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0A41EED-E989-A04D-9A2C-D28FAC2A5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23413"/>
                <a:ext cx="7886700" cy="3626115"/>
              </a:xfrm>
              <a:blipFill>
                <a:blip r:embed="rId2"/>
                <a:stretch>
                  <a:fillRect l="-804" t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05600-51AF-1E46-8094-F584C7F1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00E4-CB0A-C443-B35D-FD0AC2292371}" type="slidenum">
              <a:rPr lang="en-US" smtClean="0"/>
              <a:t>9</a:t>
            </a:fld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060C179-CCE3-5742-958F-9D8A3F748258}"/>
              </a:ext>
            </a:extLst>
          </p:cNvPr>
          <p:cNvSpPr txBox="1">
            <a:spLocks/>
          </p:cNvSpPr>
          <p:nvPr/>
        </p:nvSpPr>
        <p:spPr>
          <a:xfrm>
            <a:off x="628650" y="645653"/>
            <a:ext cx="7886700" cy="567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Partial Order Reduction for Distributed Systems</a:t>
            </a:r>
          </a:p>
        </p:txBody>
      </p:sp>
    </p:spTree>
    <p:extLst>
      <p:ext uri="{BB962C8B-B14F-4D97-AF65-F5344CB8AC3E}">
        <p14:creationId xmlns:p14="http://schemas.microsoft.com/office/powerpoint/2010/main" val="42409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18667</TotalTime>
  <Words>1236</Words>
  <Application>Microsoft Macintosh PowerPoint</Application>
  <PresentationFormat>On-screen Show (16:10)</PresentationFormat>
  <Paragraphs>258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Courier</vt:lpstr>
      <vt:lpstr>Helvetica</vt:lpstr>
      <vt:lpstr>1_Office Theme</vt:lpstr>
      <vt:lpstr>Office Theme</vt:lpstr>
      <vt:lpstr>Systematic Testing of Distributed Systems</vt:lpstr>
      <vt:lpstr>Distributed systems are prone to bugs!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SAMC-Semantic Aware Model Checking1</vt:lpstr>
      <vt:lpstr>Local Message Independence</vt:lpstr>
      <vt:lpstr>Local Message Independence</vt:lpstr>
      <vt:lpstr>Crash Message Independence</vt:lpstr>
      <vt:lpstr>Crash Recovery Symmetry</vt:lpstr>
      <vt:lpstr>Reboot Synchronization Symmetry</vt:lpstr>
      <vt:lpstr>Partial Order Reduction for Distributed Systems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784</cp:revision>
  <cp:lastPrinted>2018-10-31T10:40:46Z</cp:lastPrinted>
  <dcterms:created xsi:type="dcterms:W3CDTF">2018-10-16T12:12:17Z</dcterms:created>
  <dcterms:modified xsi:type="dcterms:W3CDTF">2019-06-18T08:40:02Z</dcterms:modified>
</cp:coreProperties>
</file>